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EBE9"/>
    <a:srgbClr val="EBFBFB"/>
    <a:srgbClr val="D9F6F7"/>
    <a:srgbClr val="E6D9FF"/>
    <a:srgbClr val="D0B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61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66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11791"/>
            <a:ext cx="7680960" cy="5254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ea typeface="Arial" pitchFamily="34" charset="-122"/>
                <a:cs typeface="Arial" pitchFamily="34" charset="-120"/>
              </a:rPr>
              <a:t>ΟΔΗΓΟΣ ΣΥΜΠΕΡΙΛΗΠΤΙΚΗΣ ΕΚΠΑΙΔΕΥΣΗΣ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1037230"/>
            <a:ext cx="7680960" cy="19802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 err="1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Μοντέλ</a:t>
            </a:r>
            <a:r>
              <a:rPr lang="en-US" sz="3200" b="1" dirty="0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α </a:t>
            </a:r>
            <a:r>
              <a:rPr lang="el-GR" sz="3200" b="1" dirty="0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Σ</a:t>
            </a:r>
            <a:r>
              <a:rPr lang="en-US" sz="3200" b="1" dirty="0" err="1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υνδιδ</a:t>
            </a:r>
            <a:r>
              <a:rPr lang="en-US" sz="3200" b="1" dirty="0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ασκαλίας:</a:t>
            </a:r>
            <a:endParaRPr lang="en-US" sz="32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l-GR" sz="3200" b="1" dirty="0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ο</a:t>
            </a:r>
            <a:r>
              <a:rPr lang="en-US" sz="3200" b="1" dirty="0" err="1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ρισμό</a:t>
            </a:r>
            <a:r>
              <a:rPr lang="el-GR" sz="3200" b="1" dirty="0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ς</a:t>
            </a:r>
            <a:r>
              <a:rPr lang="en-US" sz="3200" b="1" dirty="0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, </a:t>
            </a:r>
            <a:r>
              <a:rPr lang="el-GR" sz="3200" b="1" dirty="0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ο</a:t>
            </a:r>
            <a:r>
              <a:rPr lang="en-US" sz="3200" b="1" dirty="0" err="1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φέλη</a:t>
            </a:r>
            <a:r>
              <a:rPr lang="en-US" sz="3200" b="1" dirty="0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, προκλήσεις, χρησιμότητα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3200400"/>
            <a:ext cx="7680960" cy="5322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i="1" dirty="0">
                <a:solidFill>
                  <a:srgbClr val="002060"/>
                </a:solidFill>
                <a:ea typeface="Arial" pitchFamily="34" charset="-122"/>
                <a:cs typeface="Arial" pitchFamily="34" charset="-120"/>
              </a:rPr>
              <a:t>Παράδειγματα εφαρμογής και </a:t>
            </a:r>
            <a:r>
              <a:rPr lang="el-GR" b="1" i="1" dirty="0">
                <a:solidFill>
                  <a:srgbClr val="002060"/>
                </a:solidFill>
                <a:ea typeface="Arial" pitchFamily="34" charset="-122"/>
                <a:cs typeface="Arial" pitchFamily="34" charset="-120"/>
              </a:rPr>
              <a:t>Χρήσιμες τεχνικές</a:t>
            </a:r>
            <a:endParaRPr lang="en-US" sz="1800" b="1" i="1" dirty="0">
              <a:solidFill>
                <a:srgbClr val="00206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3289111"/>
            <a:ext cx="7680960" cy="20144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i="1" dirty="0">
                <a:solidFill>
                  <a:srgbClr val="002060"/>
                </a:solidFill>
                <a:ea typeface="Arial" pitchFamily="34" charset="-122"/>
                <a:cs typeface="Arial" pitchFamily="34" charset="-120"/>
              </a:rPr>
              <a:t>ΚΡΑΒΒΑΡΗ ΣΟΦΙΑ</a:t>
            </a:r>
            <a:endParaRPr lang="en-US" sz="1600" i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1600" b="1" i="1" dirty="0">
                <a:solidFill>
                  <a:srgbClr val="002060"/>
                </a:solidFill>
                <a:ea typeface="Arial" pitchFamily="34" charset="-122"/>
                <a:cs typeface="Arial" pitchFamily="34" charset="-120"/>
              </a:rPr>
              <a:t>Ε</a:t>
            </a:r>
            <a:r>
              <a:rPr lang="el-GR" sz="1600" b="1" i="1" dirty="0" err="1">
                <a:solidFill>
                  <a:srgbClr val="002060"/>
                </a:solidFill>
                <a:ea typeface="Arial" pitchFamily="34" charset="-122"/>
                <a:cs typeface="Arial" pitchFamily="34" charset="-120"/>
              </a:rPr>
              <a:t>κπαιδευτικός</a:t>
            </a:r>
            <a:r>
              <a:rPr lang="en-US" sz="1600" b="1" i="1" dirty="0">
                <a:solidFill>
                  <a:srgbClr val="002060"/>
                </a:solidFill>
                <a:ea typeface="Arial" pitchFamily="34" charset="-122"/>
                <a:cs typeface="Arial" pitchFamily="34" charset="-120"/>
              </a:rPr>
              <a:t> Ε</a:t>
            </a:r>
            <a:r>
              <a:rPr lang="el-GR" sz="1600" b="1" i="1" dirty="0">
                <a:solidFill>
                  <a:srgbClr val="002060"/>
                </a:solidFill>
                <a:ea typeface="Arial" pitchFamily="34" charset="-122"/>
                <a:cs typeface="Arial" pitchFamily="34" charset="-120"/>
              </a:rPr>
              <a:t>ιδικής</a:t>
            </a:r>
            <a:r>
              <a:rPr lang="en-US" sz="1600" b="1" i="1" dirty="0">
                <a:solidFill>
                  <a:srgbClr val="002060"/>
                </a:solidFill>
                <a:ea typeface="Arial" pitchFamily="34" charset="-122"/>
                <a:cs typeface="Arial" pitchFamily="34" charset="-120"/>
              </a:rPr>
              <a:t> Α</a:t>
            </a:r>
            <a:r>
              <a:rPr lang="el-GR" sz="1600" b="1" i="1" dirty="0" err="1">
                <a:solidFill>
                  <a:srgbClr val="002060"/>
                </a:solidFill>
                <a:ea typeface="Arial" pitchFamily="34" charset="-122"/>
                <a:cs typeface="Arial" pitchFamily="34" charset="-120"/>
              </a:rPr>
              <a:t>γωγής</a:t>
            </a:r>
            <a:r>
              <a:rPr lang="en-US" sz="1600" b="1" i="1" dirty="0">
                <a:solidFill>
                  <a:srgbClr val="002060"/>
                </a:solidFill>
                <a:ea typeface="Arial" pitchFamily="34" charset="-122"/>
                <a:cs typeface="Arial" pitchFamily="34" charset="-120"/>
              </a:rPr>
              <a:t> — 56ο ΔΣ ΠΑΤΡΩΝ</a:t>
            </a:r>
            <a:endParaRPr lang="en-US" sz="1600" i="1" dirty="0">
              <a:solidFill>
                <a:srgbClr val="00206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6D28D9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3: Παράδειγμα εφαρμογής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Πρακτική εφαρμογή στο μάθημα: Ιστορία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32584"/>
            <a:ext cx="4572000" cy="5852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Η τάξη χωρίζεται στα δύο και κάθε ομάδα αναλύει μια ιστορική πηγή με την καθοδήγηση του δικού της εκπαιδευτικού.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Λόγω του μικρού σχήματος, όλοι οι μαθητές εκφράζουν την άποψή τους.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Στο τέλος, οι δύο ομάδες ενώνονται για μια κοινή σύνθεση και συζήτηση των αποτελεσμάτων.</a:t>
            </a:r>
            <a:endParaRPr lang="en-US" sz="1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0" y="1139588"/>
            <a:ext cx="3383280" cy="363815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4: Διδασκαλία σε Σταθμούς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TEACHING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395785" y="1554480"/>
            <a:ext cx="3840480" cy="34542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Περιγραφή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731520" y="2286000"/>
            <a:ext cx="3291840" cy="26476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Οι μαθητές χωρίζονται σε ομάδες και κινούνται κυκλικά σε διάφορους σταθμούς δραστηριοτήτων.</a:t>
            </a: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Καλύτερος διαμοιρασμός του χρόνου όπου κάθε εκπαιδευτικός αναλαμβάνει να διευκολύνει έναν συγκεκριμένο σταθμό, ενώ υπάρχει και ανεξάρτητος σταθμός εργασίας.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54880" y="1554480"/>
            <a:ext cx="3840480" cy="34542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Οφέλη μοντέλου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5029200" y="2286000"/>
            <a:ext cx="3291840" cy="25726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Πολυτροπική μάθηση: Συνδυασμός διαφορετικών προσεγγίσεων (πειράματα, θεωρία, ψηφιακές ασκήσεις).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Ενεργός εμπλοκή: Προάγει την αυτονομία και τη συνεργατική μάθηση.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Διαφοροποίηση: Εύκολη προσαρμογή του περιεχομένου ανάλογα με την ομάδα.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4: Παράδειγμα εφαρμογής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Πρακτική εφαρμογή στο μάθημα: Φυσική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1463040"/>
            <a:ext cx="4572000" cy="312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Σταθμός Α (Πείραμα): Ο ένας εκπαιδευτικός καθοδηγεί μια μικρή ομάδα στην εκτέλεση ενός πειράματος.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Σταθμός Β (Θεωρία): Ο δεύτερος εκπαιδευτικός εξηγεί τη θεωρητική βάση και λύνει απορίες.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Σταθμός Γ (Ασκήσεις): Οι μαθητές εργάζονται αυτόνομα σε ψηφιακές εφαρμογές ή φύλλα εργασίας.</a:t>
            </a:r>
            <a:endParaRPr lang="en-US" sz="1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0" y="1132764"/>
            <a:ext cx="3383280" cy="364497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5: Εναλλακτική Διδασκαλία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ALTERNATIVE TEACHING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1554480"/>
            <a:ext cx="3840480" cy="34602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B0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Περιγραφή</a:t>
            </a:r>
            <a:endParaRPr lang="en-US" sz="1800" dirty="0">
              <a:solidFill>
                <a:srgbClr val="00B0F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731520" y="2286000"/>
            <a:ext cx="3291840" cy="2491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Ο ένας εκπαιδευτικός διδάσκει τη μεγάλη ομάδα των μαθητών, ενώ ο άλλος εργάζεται παράλληλα με μια μικρή ομάδα.</a:t>
            </a: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Ιδανικό για περιπτώσεις που απαιτείται στοχευμένη επανάληψη, ενισχυτική διδασκαλία ή ακόμη και δραστηριότητες εμβάθυνσης (enrichment).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54880" y="1554480"/>
            <a:ext cx="3840480" cy="34602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B0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Οφέλη μοντέλου</a:t>
            </a:r>
            <a:endParaRPr lang="en-US" sz="1800" dirty="0">
              <a:solidFill>
                <a:srgbClr val="00B0F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5029200" y="2103120"/>
            <a:ext cx="3291840" cy="27519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Εστιασμένη παρέμβαση: Κάλυψη κενών χωρίς να διακόπτεται η πορεία της υπόλοιπης τάξης.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Ευελιξία: Δυνατότητα για προ-διδασκαλία δύσκολων εννοιών πριν το κοινό μάθημα.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Μείωση ψαλίδας: Σταδιακή εξομάλυνση των επιπέδων μέσα στην τάξη.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5: Παράδειγμα εφαρμογής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Πρακτική εφαρμογή στο μάθημα: Ανάγνωση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1005840"/>
            <a:ext cx="4572000" cy="38254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Μια μικρή ομάδα 4-5 μαθητών απομονώνεται με τον έναν εκπαιδευτικό για εντατική εξάσκηση σε φωνολογικές δεξιότητες.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Η υπόλοιπη τάξη συνεχίζει απρόσκοπτα με τον δεύτερο εκπαιδευτικό σε δραστηριότητες δημιουργικής γραφής και κατανόησης κειμένου.</a:t>
            </a:r>
            <a:endParaRPr lang="en-US" sz="1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462" y="1146412"/>
            <a:ext cx="3125337" cy="363132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6: Ομαδική Διδασκαλία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TEACHING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375314" y="1554480"/>
            <a:ext cx="3840480" cy="338601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B0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Περιγραφή</a:t>
            </a:r>
            <a:endParaRPr lang="en-US" sz="1800" dirty="0">
              <a:solidFill>
                <a:srgbClr val="00B0F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731520" y="2286000"/>
            <a:ext cx="3291840" cy="2491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Και οι δύο εκπαιδευτικοί διδάσκουν ταυτόχρονα, συντονίζοντας τις παρουσιάσεις τους και αλληλεπιδρώντας συνεχώς μπροστά στους μαθητές.</a:t>
            </a: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Απαιτεί υψηλό βαθμό συντονισμού, εμπιστοσύνης και κοινού σχεδιασμού.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54880" y="1554480"/>
            <a:ext cx="3840480" cy="338601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B0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Οφέλη μοντέλου</a:t>
            </a:r>
            <a:endParaRPr lang="en-US" sz="1800" dirty="0">
              <a:solidFill>
                <a:srgbClr val="00B0F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5029200" y="2286000"/>
            <a:ext cx="3291840" cy="2491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Ζωντανός διάλογος: Παρουσίαση πολλαπλών οπτικών γωνιών και διεπιστημονικών προσεγγίσεων.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Μοντελοποίηση: Οι μαθητές βλέπουν στην πράξη πώς συνεργάζονται δύο επαγγελματίες.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Δυναμική τάξης: Αυξημένο ενδιαφέρον και ενεργός εμπλοκή των μαθητών.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6: Παράδειγμα εφαρμογής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Πρακτική εφαρμογή στο μάθημα: Περιβαλλοντική Εκπαίδευση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1005840"/>
            <a:ext cx="4572000" cy="37094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Οι δύο εκπαιδευτικοί συντονίζουν έναν δομημένο διάλογο (debate) σχετικά με την κλιματική αλλαγή και την οικονομική ανάπτυξη.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Συμπληρώνει ο ένας τον άλλον, θέτουν ερωτήσεις και καθοδηγούν από κοινού τη συζήτηση, δημιουργώντας ένα εξαιρετικά δυναμικό περιβάλλον.</a:t>
            </a:r>
            <a:endParaRPr lang="en-US" sz="1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0" y="1645920"/>
            <a:ext cx="3383280" cy="323997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Πλεονεκτήματα συνδιδασκαλίας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Shape 3"/>
          <p:cNvSpPr/>
          <p:nvPr/>
        </p:nvSpPr>
        <p:spPr>
          <a:xfrm>
            <a:off x="457200" y="1645920"/>
            <a:ext cx="1920240" cy="3308217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011680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Ολιστική υποστήριξη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2067636"/>
            <a:ext cx="1737360" cy="30530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Καλύτερη ανταπόκριση στις εξατομικευμένες ανάγκες των μαθητών.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560320" y="1645920"/>
            <a:ext cx="1920240" cy="3308217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60320" y="1850571"/>
            <a:ext cx="1920240" cy="8926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Διαφοροποίηση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651760" y="2011680"/>
            <a:ext cx="17373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Πραγματική εφαρμογή διαφοροποιημένων διδακτικών πρακτικών.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663440" y="1645920"/>
            <a:ext cx="1920240" cy="3308217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63440" y="2011680"/>
            <a:ext cx="1828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Κοινωνική μάθηση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54880" y="2011680"/>
            <a:ext cx="1737360" cy="294245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Ανάπτυξη ισχυρών συνεργατικών και κοινωνικών δεξιοτήτων.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766560" y="1645920"/>
            <a:ext cx="1920240" cy="3308217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0" y="1741714"/>
            <a:ext cx="1737360" cy="10014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Συμπερίληψη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858000" y="1850571"/>
            <a:ext cx="1737360" cy="32700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Δραστική μείωση των αποκλεισμών και της περιθωριοποίησης.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Κύριες Προκλήσεις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972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Η επιτυχής εφαρμογή της συνδιδασκαλίας απαιτεί την υπέρβαση συγκεκριμένων εμποδίων:</a:t>
            </a:r>
            <a:endParaRPr lang="en-US" sz="1800" b="1" dirty="0">
              <a:solidFill>
                <a:srgbClr val="00206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1828800"/>
            <a:ext cx="8229600" cy="25794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8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Χρόνος κοινού σχεδιασμού: Η εύρεση κοινών ωρών προετοιμασίας στο σχολικό πρόγραμμα αποτελεί τη μεγαλύτερη πρόκληση.</a:t>
            </a:r>
            <a:endParaRPr lang="en-US" sz="1400" dirty="0"/>
          </a:p>
          <a:p>
            <a:pPr marL="342900" indent="-342900">
              <a:lnSpc>
                <a:spcPts val="28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Δυσκολίες συντονισμού: Απαιτείται χρόνος προσαρμογής ώστε οι δύο εκπαιδευτικοί να λειτουργούν ως ενιαία ομάδα.</a:t>
            </a:r>
            <a:endParaRPr lang="en-US" sz="1400" dirty="0"/>
          </a:p>
          <a:p>
            <a:pPr marL="342900" indent="-342900">
              <a:lnSpc>
                <a:spcPts val="28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Απαιτήσεις επικοινωνίας: Η έλλειψη ειλικρινούς και συνεχούς επικοινωνίας μπορεί να οδηγήσει σε παρεξηγήσεις.</a:t>
            </a:r>
            <a:endParaRPr lang="en-US" sz="1400" dirty="0"/>
          </a:p>
          <a:p>
            <a:pPr marL="342900" indent="-342900">
              <a:lnSpc>
                <a:spcPts val="28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Σύγκρουση ρόλων: Κίνδυνος να υποβαθμιστεί ο ένας εκπαιδευτικός σε ρόλο απλού 'βοηθού'.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l-GR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Προϋποθέσεις </a:t>
            </a: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απ</a:t>
            </a:r>
            <a:r>
              <a:rPr lang="en-US" sz="2400" b="1" dirty="0" err="1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οτελεσμ</a:t>
            </a: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ατικής εφαρμογής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Shape 3"/>
          <p:cNvSpPr/>
          <p:nvPr/>
        </p:nvSpPr>
        <p:spPr>
          <a:xfrm>
            <a:off x="457200" y="1645920"/>
            <a:ext cx="1920240" cy="3362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011680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Κοινοί στόχοι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2169994"/>
            <a:ext cx="1737360" cy="29506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Συμφωνήστε από την αρχή στις προσδοκίες και τους μαθησιακούς στόχους.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560320" y="1645920"/>
            <a:ext cx="1920240" cy="3362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51760" y="2011680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Συχνές συναντήσεις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651760" y="2067636"/>
            <a:ext cx="1737360" cy="30530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Καθιερώστε σταθερές, έστω και σύντομες, συναντήσεις ανατροφοδότησης.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663440" y="1645920"/>
            <a:ext cx="1920240" cy="3362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54880" y="2011680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Αμοιβαίος σεβασμός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54880" y="1869743"/>
            <a:ext cx="1737360" cy="32508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Αναγνωρίστε και αξιοποιήστε τα δυνατά σημεία του συναδέλφου σας.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766560" y="1645920"/>
            <a:ext cx="1920240" cy="3271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0" y="2011680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Ευελιξία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858000" y="2067636"/>
            <a:ext cx="1737360" cy="30530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Να είστε έτοιμοι να τροποποιήσετε το μοντέλο σας ανάλογα με την ανταπόκριση.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72584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Τι είναι η συνδιδασκαλία;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9728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D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Η συνδιδασκαλία αποτελεί τον θεμέλιο λίθο της σύγχρονης συμπεριληπτικής σχολικής τάξης.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702860"/>
            <a:ext cx="4754880" cy="50578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Η συνεργασία δύο ή περισσότερων εκπαιδευτικών στην ίδια τάξη.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Στόχος είναι η καλύτερη υποστήριξη όλων των μαθητών.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Εφαρμόζεται συχνά στη γενική και στην ειδική αγωγή.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Προάγει τη διαφοροποιημένη διδασκαλία και τη συμπερίληψη.</a:t>
            </a:r>
            <a:endParaRPr lang="en-US" sz="1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1097280"/>
            <a:ext cx="3200400" cy="36804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09728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ΑΝΑΚΕΦΑΛΑΙΩΣΗ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dirty="0">
                <a:solidFill>
                  <a:srgbClr val="002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Συμπεράσματα</a:t>
            </a:r>
            <a:endParaRPr lang="en-US" sz="3800" dirty="0">
              <a:solidFill>
                <a:srgbClr val="00206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1030406"/>
            <a:ext cx="7680960" cy="473031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600"/>
              </a:lnSpc>
              <a:buSzPct val="100000"/>
              <a:buChar char="•"/>
            </a:pPr>
            <a:r>
              <a:rPr lang="en-US" sz="15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Η συνδιδασκαλία δεν είναι απλώς μια τεχνική, αλλά μια φιλοσοφία συμπερίληψης που ενδυναμώνει ολόκληρη τη σχολική κοινότητα.</a:t>
            </a:r>
            <a:endParaRPr lang="en-US" sz="1500" dirty="0">
              <a:solidFill>
                <a:srgbClr val="002060"/>
              </a:solidFill>
            </a:endParaRPr>
          </a:p>
          <a:p>
            <a:pPr marL="342900" indent="-342900">
              <a:lnSpc>
                <a:spcPts val="2600"/>
              </a:lnSpc>
              <a:buSzPct val="100000"/>
              <a:buChar char="•"/>
            </a:pPr>
            <a:r>
              <a:rPr lang="en-US" sz="15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Προσφέρει πολλαπλές ευκαιρίες μάθησης και δίνει τη δυνατότητα στους μαθητές να προσεγγίσουν τη γνώση με διαφορετικούς τρόπους.</a:t>
            </a:r>
            <a:endParaRPr lang="en-US" sz="1500" dirty="0">
              <a:solidFill>
                <a:srgbClr val="002060"/>
              </a:solidFill>
            </a:endParaRPr>
          </a:p>
          <a:p>
            <a:pPr marL="342900" indent="-342900">
              <a:lnSpc>
                <a:spcPts val="2600"/>
              </a:lnSpc>
              <a:buSzPct val="100000"/>
              <a:buChar char="•"/>
            </a:pPr>
            <a:r>
              <a:rPr lang="en-US" sz="15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Η επιτυχία της βασίζεται στο τρίπτυχο: ειλικρινής συνεργασία, κοινός σχεδιασμός και συνεχής επικοινωνία.</a:t>
            </a:r>
            <a:endParaRPr lang="en-US" sz="1500" dirty="0">
              <a:solidFill>
                <a:srgbClr val="00206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D98A29"/>
          </a:solidFill>
          <a:ln/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F6D269-5A5A-21DA-95F1-761619D96535}"/>
              </a:ext>
            </a:extLst>
          </p:cNvPr>
          <p:cNvSpPr txBox="1"/>
          <p:nvPr/>
        </p:nvSpPr>
        <p:spPr>
          <a:xfrm>
            <a:off x="272954" y="102358"/>
            <a:ext cx="8181833" cy="4903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Σχετικά με τις βιβλιογραφικές πηγές</a:t>
            </a:r>
          </a:p>
          <a:p>
            <a:pPr>
              <a:buNone/>
            </a:pPr>
            <a:endParaRPr lang="el-GR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el-GR" sz="1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l-GR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Αν και το συγκεκριμένο έγγραφο δεν περιλαμβάνει ρητή λίστα βιβλιογραφικών αναφορών, το περιεχόμενό του αντλεί από τη βασική βιβλιογραφία του πεδίου, η οποία περιλαμβάνει κατά βάση τα εξής έργα και συγγραφείς:</a:t>
            </a:r>
          </a:p>
          <a:p>
            <a:pPr>
              <a:buNone/>
            </a:pPr>
            <a:endParaRPr lang="el-GR" sz="1400" dirty="0">
              <a:solidFill>
                <a:schemeClr val="accent5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Friend, M., &amp; Cook, L. (2017).</a:t>
            </a:r>
            <a:r>
              <a:rPr lang="en-US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Interactions: Collaboration Skills for School Professionals</a:t>
            </a:r>
            <a:r>
              <a:rPr lang="en-US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l-GR" sz="1400" dirty="0" err="1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Pearson</a:t>
            </a:r>
            <a:r>
              <a:rPr lang="el-GR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(Αποτελεί το βασικό σύγγραμμα στο οποίο περιγράφονται τα έξι μοντέλα συνδιδασκαλίας που αναφέρονται στην παρουσίασή σας)</a:t>
            </a:r>
            <a:r>
              <a:rPr lang="el-GR" sz="14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lvl="0" indent="-34290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Friend, M. (2008).</a:t>
            </a:r>
            <a:r>
              <a:rPr lang="en-US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Co-Teach!: A Handbook for Creating and Sustaining Effective Classroom Partnerships in Inclusive Schools</a:t>
            </a:r>
            <a:r>
              <a:rPr lang="en-US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l-GR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(Πρακτικός οδηγός για τις προϋποθέσεις και τις προκλήσεις της συνδιδασκαλίας)</a:t>
            </a:r>
            <a:r>
              <a:rPr lang="el-GR" sz="14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lvl="0" indent="-34290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Scruggs, T. E., Mastropieri, M. A., &amp; McDuffie, K. A. (2007).</a:t>
            </a:r>
            <a:r>
              <a:rPr lang="en-US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"Co-teaching in inclusive classrooms: A </a:t>
            </a:r>
            <a:r>
              <a:rPr lang="en-US" sz="1400" dirty="0" err="1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metasynthesis</a:t>
            </a:r>
            <a:r>
              <a:rPr lang="en-US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of qualitative research". </a:t>
            </a:r>
            <a:r>
              <a:rPr lang="el-GR" sz="1400" i="1" dirty="0" err="1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Exceptional</a:t>
            </a:r>
            <a:r>
              <a:rPr lang="el-GR" sz="1400" i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Children</a:t>
            </a:r>
            <a:r>
              <a:rPr lang="el-GR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(Μελέτη που αναδεικνύει τα οφέλη και τις προκλήσεις της εφαρμογής)</a:t>
            </a:r>
            <a:r>
              <a:rPr lang="el-GR" sz="14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lvl="0" indent="-34290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Villa, R. A., &amp; Thousand, J. S. (2005).</a:t>
            </a:r>
            <a:r>
              <a:rPr lang="en-US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Creating an Inclusive School</a:t>
            </a:r>
            <a:r>
              <a:rPr lang="en-US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ASCD. </a:t>
            </a:r>
            <a:r>
              <a:rPr lang="el-GR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(Συγγράμματα που εστιάζουν στη φιλοσοφία της συμπερίληψης και της ολιστικής υποστήριξης των μαθητών)</a:t>
            </a:r>
            <a:r>
              <a:rPr lang="el-GR" sz="14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>
              <a:buNone/>
            </a:pPr>
            <a:endParaRPr lang="el-GR" sz="1600" dirty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l-GR" sz="140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Η παρουσίαση συνοψίζει τις αρχές αυτές, προσαρμόζοντάς τες στο πλαίσιο της καθημερινής σχολικής πράξης, όπως προκύπτει από την εμπειρία της εκπαιδευτικού Ειδικής Αγωγής Σοφίας </a:t>
            </a:r>
            <a:r>
              <a:rPr lang="el-GR" sz="140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Κράββαρη</a:t>
            </a:r>
            <a:r>
              <a:rPr lang="el-G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46695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Πότε είναι αναγκαία;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972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Η εφαρμογή της συνδιδασκαλίας κρίνεται σκόπιμη στις εξής εκπαιδευτικές συνθήκες: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764275"/>
            <a:ext cx="3840480" cy="51793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Όταν υπάρχουν ετερογενείς τάξεις με μεγάλες αποκλίσεις επιπέδων.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Παρουσία μαθητών με ΕΕΑ που απαιτούν εξατομικευμένη υποστήριξη.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Κατά την εισαγωγή νέων/απαιτητικών εννοιών ή μεθόδων.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Σε περιόδους ενισχυτικής διδασκαλίας ή επαναλήψεων.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754880" y="143301"/>
            <a:ext cx="3840480" cy="58002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Όταν απαιτείται συλλογή δεδομένων μάθησης ή συμπεριφοράς.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Σε δραστηριότητες που ωφελούνται από μικρούς σταθμούς εργασίας.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Για τη μοντελοποίηση κοινωνικών και συνεργατικών δεξιοτήτων.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Βασικές αρχές συνδιδασκαλίας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Shape 3"/>
          <p:cNvSpPr/>
          <p:nvPr/>
        </p:nvSpPr>
        <p:spPr>
          <a:xfrm>
            <a:off x="457200" y="1645920"/>
            <a:ext cx="1920240" cy="3342337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011680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Κοινός σχεδιασμός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2115403"/>
            <a:ext cx="1737360" cy="30052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Συνεργατικός σχεδιασμός των μαθημάτων και των στόχων εκ των προτέρων.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560320" y="1645920"/>
            <a:ext cx="1920240" cy="3342337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51760" y="2011680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Ισότιμη συνεργασία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651760" y="1944806"/>
            <a:ext cx="1737360" cy="317583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Ισοτιμία στη διδακτική ευθύνη και στη διαχείριση της σχολικής τάξης.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663440" y="1645920"/>
            <a:ext cx="1920240" cy="3342337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54880" y="2011680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Σαφείς ρόλοι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54880" y="1944806"/>
            <a:ext cx="1737360" cy="317583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Καθορισμός ξεκάθαρων ρόλων και υπευθυνοτήτων κατά τη διδασκαλία.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766560" y="1645920"/>
            <a:ext cx="1920240" cy="3342337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B0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0" y="2011680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Ανατροφοδότηση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858000" y="1890215"/>
            <a:ext cx="1737360" cy="32304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Συνεχής επικοινωνία και αναστοχαστική αξιολόγηση της πορείας.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1: Ένας διδάσκει - Ένας παρατηρεί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chemeClr val="accent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TEACH, ONE OBSERVE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1554480"/>
            <a:ext cx="3840480" cy="350883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Περιγραφή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731520" y="2286000"/>
            <a:ext cx="3291840" cy="2491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Ο ένας εκπαιδευτικός αναλαμβάνει την κύρια ευθύνη της διδασκαλίας, ενώ ο δεύτερος συλλέγει συστηματικά συγκεκριμένα δεδομένα και πληροφορίες.</a:t>
            </a: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Ιδιαίτερα χρήσιμο για την αξιολόγηση της συμπεριφοράς, της συμμετοχής και της ανταπόκρισης των μαθητών σε νέες διδακτικές ομάδες.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54880" y="1554480"/>
            <a:ext cx="3840480" cy="350883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  <p:txBody>
          <a:bodyPr/>
          <a:lstStyle/>
          <a:p>
            <a:endParaRPr lang="el-GR" dirty="0"/>
          </a:p>
        </p:txBody>
      </p:sp>
      <p:sp>
        <p:nvSpPr>
          <p:cNvPr id="10" name="Text 8"/>
          <p:cNvSpPr/>
          <p:nvPr/>
        </p:nvSpPr>
        <p:spPr>
          <a:xfrm>
            <a:off x="502920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Οφέλη μοντέλου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5029200" y="1876567"/>
            <a:ext cx="3291840" cy="302297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Στοχευμένη παρατήρηση: Αντικειμενική καταγραφή δεδομένων χωρίς διακοπή της ροής.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Γρήγορος εντοπισμός: Άμεση αναγνώριση των μαθητών που χρήζουν υποστήριξης.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Βελτίωση σχεδιασμού: Λήψη τεκμηριωμένων αποφάσεων βάσει πραγματικών δεδομένων.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1: Παράδειγμα εφαρμογής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Πρακτική εφαρμογή στο μάθημα: Γλώσσα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4572000" cy="27595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Ο πρώτος εκπαιδευτικός διδάσκει την κατανόηση γραπτού κειμένου σε ολόκληρη την τάξη.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Ο δεύτερος εκπαιδευτικός καταγράφει ποιοι μαθητές δυσκολεύονται στη συμμετοχή ή στις γραπτές απαντήσεις.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Τα δεδομένα αυτά αξιοποιούνται άμεσα στον σχεδιασμό του επόμενου μαθήματος για τη δημιουργία στοχευμένων ομάδων.</a:t>
            </a:r>
            <a:endParaRPr lang="en-US" sz="1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752" y="1645920"/>
            <a:ext cx="3057099" cy="31318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2: Ένας διδάσκει - Ένας βοηθά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TEACH, ONE SUPPORT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1554480"/>
            <a:ext cx="3840480" cy="34201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Περιγραφή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731520" y="2103120"/>
            <a:ext cx="3291840" cy="2755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Ο ένας εκπαιδευτικός ηγείται της διδασκαλίας για όλη την τάξη, ενώ ο δεύτερος κινείται διακριτικά ανάμεσα στους μαθητές.</a:t>
            </a: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Παρέχει άμεση και εξατομικευμένη βοήθεια σε όσους παρουσιάζουν μαθησιακές δυσκολίες ή αποσπάται η προσοχή τους.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54880" y="1554480"/>
            <a:ext cx="3840480" cy="34201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Οφέλη μοντέλου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5029200" y="1737360"/>
            <a:ext cx="3291840" cy="34201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Άμεση υποστήριξη: Παροχή βοήθειας σε πραγματικό χρόνο, την ώρα ακριβώς που προκύπτει η απορία.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Μείωση άγχους: Οι μαθητές που δυσκολεύονται αισθάνονται ασφάλεια και δεν "μένουν πίσω".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Διαχείριση τάξης: Καλύτερος έλεγχος του ρυθμού και της συμπεριφοράς</a:t>
            </a:r>
            <a:r>
              <a:rPr lang="en-US" sz="13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2: Παράδειγμα εφαρμογής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Πρακτική εφαρμογή στο μάθημα: Μαθηματικά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1335314"/>
            <a:ext cx="4572000" cy="285454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Ο </a:t>
            </a:r>
            <a:r>
              <a:rPr lang="el-GR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ένας</a:t>
            </a: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εκπαιδευτικός εξηγεί στον πίνακα την έννοια των κλασμάτων και τη διαδικασία πρόσθεσης.</a:t>
            </a:r>
            <a:endParaRPr lang="en-US" sz="1400" dirty="0"/>
          </a:p>
          <a:p>
            <a:pPr marL="342900" indent="-342900">
              <a:lnSpc>
                <a:spcPts val="24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Ο δεύτερος εκπαιδευτικός κινείται στην τάξη και υποστηρίζει μεμονωμένα τους μαθητές που χρειάζονται επιπλέον καθοδήγηση ή απτά υλικά.</a:t>
            </a:r>
            <a:endParaRPr lang="en-US" sz="1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828" y="1175657"/>
            <a:ext cx="3201852" cy="34987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73152" cy="5486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Μοντέλο 3: Παράλληλη Διδασκαλία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6492240"/>
            <a:ext cx="9144000" cy="91440"/>
          </a:xfrm>
          <a:prstGeom prst="rect">
            <a:avLst/>
          </a:prstGeom>
          <a:solidFill>
            <a:srgbClr val="1E5E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PARALLEL TEACHING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493776" y="1554479"/>
            <a:ext cx="3840480" cy="34064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Περιγραφή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731520" y="2224585"/>
            <a:ext cx="3291840" cy="25531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Η τάξη χωρίζεται σε δύο ισοδύναμες ομάδες. Οι δύο εκπαιδευτικοί διδάσκουν ταυτόχρονα το ίδιο ακριβώς γνωστικό αντικείμενο.</a:t>
            </a: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endParaRPr lang="en-US" sz="14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Μειώνεται δραστικά η αναλογία μαθητών ανά εκπαιδευτικό, επιτρέποντας μια πιο κλειστή και ελεγχόμενη ομάδα.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54880" y="1554480"/>
            <a:ext cx="3840480" cy="34064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AEB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17373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Οφέλη μοντέλου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5029200" y="1091821"/>
            <a:ext cx="3291840" cy="44860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Αυξημένη συμμετοχή: Περισσότερες ευκαιρίες για κάθε μαθητή να μιλήσει και να αλληλεπιδράσει.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Προσαρμογή ρυθμού: Δυνατότητα ρύθμισης της ταχύτητας ανάλογα με τις ανάγκες της κάθε ομάδας.</a:t>
            </a:r>
            <a:endParaRPr lang="en-US" sz="1400" dirty="0"/>
          </a:p>
          <a:p>
            <a:pPr marL="342900" indent="-342900">
              <a:lnSpc>
                <a:spcPts val="2000"/>
              </a:lnSpc>
              <a:buSzPct val="100000"/>
              <a:buChar char="•"/>
            </a:pPr>
            <a:r>
              <a:rPr lang="en-US" sz="1400" dirty="0">
                <a:solidFill>
                  <a:srgbClr val="3B47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Καλύτερη προσοχή: Μειωμένος θόρυβος και αυξημένη εστίαση.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1501</Words>
  <Application>Microsoft Office PowerPoint</Application>
  <PresentationFormat>Προβολή στην οθόνη (16:9)</PresentationFormat>
  <Paragraphs>177</Paragraphs>
  <Slides>21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6" baseType="lpstr">
      <vt:lpstr>Arial</vt:lpstr>
      <vt:lpstr>Georgia</vt:lpstr>
      <vt:lpstr>Symbol</vt:lpstr>
      <vt:lpstr>Times New Roman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ΣΟΦΙΑ ΚΡΑΒΒΑΡΗ</cp:lastModifiedBy>
  <cp:revision>20</cp:revision>
  <dcterms:created xsi:type="dcterms:W3CDTF">2026-05-28T11:12:16Z</dcterms:created>
  <dcterms:modified xsi:type="dcterms:W3CDTF">2026-05-28T19:37:37Z</dcterms:modified>
</cp:coreProperties>
</file>