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9976BF-62AB-6149-463D-AA39A5195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461" y="-266700"/>
            <a:ext cx="9206614" cy="5543550"/>
          </a:xfrm>
        </p:spPr>
        <p:txBody>
          <a:bodyPr/>
          <a:lstStyle/>
          <a:p>
            <a:pPr lvl="0" defTabSz="914400" eaLnBrk="0" fontAlgn="base" hangingPunct="0">
              <a:spcAft>
                <a:spcPct val="0"/>
              </a:spcAft>
            </a:pPr>
            <a:br>
              <a:rPr lang="en-US" altLang="el-GR" sz="4400" b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l-GR" altLang="el-GR" sz="4400" b="1" i="1" dirty="0">
                <a:solidFill>
                  <a:srgbClr val="FF0000"/>
                </a:solidFill>
                <a:latin typeface="Arial" panose="020B0604020202020204" pitchFamily="34" charset="0"/>
              </a:rPr>
              <a:t>Πανελλήνια Ημέρα κατά της Σχολικής Βίας</a:t>
            </a:r>
            <a:br>
              <a:rPr lang="el-GR" altLang="el-GR" sz="4400" i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en-US" altLang="el-GR" sz="4400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el-GR" altLang="el-GR" sz="4400" dirty="0">
                <a:solidFill>
                  <a:srgbClr val="7030A0"/>
                </a:solidFill>
                <a:latin typeface="Arial" panose="020B0604020202020204" pitchFamily="34" charset="0"/>
              </a:rPr>
              <a:t>«</a:t>
            </a:r>
            <a:r>
              <a:rPr lang="el-GR" altLang="el-GR" sz="4400" b="1" i="1" dirty="0">
                <a:solidFill>
                  <a:srgbClr val="7030A0"/>
                </a:solidFill>
                <a:latin typeface="Arial" panose="020B0604020202020204" pitchFamily="34" charset="0"/>
              </a:rPr>
              <a:t>Μαθαίνουμε να βοηθάμε και να προστατεύουμε τους φίλους μας»</a:t>
            </a:r>
            <a:endParaRPr lang="el-GR" sz="4400" b="1" i="1" dirty="0">
              <a:solidFill>
                <a:srgbClr val="7030A0"/>
              </a:solidFill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95B7D30-7E0D-50B0-5A3F-EC79045574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19501"/>
            <a:ext cx="9982199" cy="2114550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245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1C47C-1454-3F51-9F4F-5FD4DF6CB81C}"/>
              </a:ext>
            </a:extLst>
          </p:cNvPr>
          <p:cNvSpPr txBox="1"/>
          <p:nvPr/>
        </p:nvSpPr>
        <p:spPr>
          <a:xfrm>
            <a:off x="-1" y="551289"/>
            <a:ext cx="1234440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4000" b="1" dirty="0">
                <a:solidFill>
                  <a:srgbClr val="FF0000"/>
                </a:solidFill>
              </a:rPr>
              <a:t>Τι είναι ο Σχολικός Εκφοβισμός;</a:t>
            </a:r>
            <a:endParaRPr lang="el-GR" sz="4000" dirty="0">
              <a:solidFill>
                <a:srgbClr val="FF0000"/>
              </a:solidFill>
            </a:endParaRPr>
          </a:p>
          <a:p>
            <a:endParaRPr lang="en-US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i="1" dirty="0"/>
              <a:t>M</a:t>
            </a:r>
            <a:r>
              <a:rPr lang="el-GR" sz="3600" b="1" i="1" dirty="0"/>
              <a:t>ε απλά λόγια:</a:t>
            </a:r>
          </a:p>
          <a:p>
            <a:endParaRPr lang="el-GR" sz="3600" b="1" i="1" dirty="0"/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3600" dirty="0"/>
              <a:t>Επαναλαμβανόμενη συμπεριφορά που πληγώνει κάποιον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l-GR" sz="3600" dirty="0"/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3600" dirty="0"/>
              <a:t>Το άτομο που εκφοβίζει έχει ως σκοπό του να κάνει κάποιον να νιώσει άσχημα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l-GR" sz="3600" dirty="0"/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3600" dirty="0"/>
              <a:t>Διαφέρει από έναν απλό καβγά ή πείραγμα</a:t>
            </a:r>
          </a:p>
        </p:txBody>
      </p:sp>
    </p:spTree>
    <p:extLst>
      <p:ext uri="{BB962C8B-B14F-4D97-AF65-F5344CB8AC3E}">
        <p14:creationId xmlns:p14="http://schemas.microsoft.com/office/powerpoint/2010/main" val="166538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341B9E-F7AA-6071-EEA5-9D14CE0CB8F2}"/>
              </a:ext>
            </a:extLst>
          </p:cNvPr>
          <p:cNvSpPr txBox="1"/>
          <p:nvPr/>
        </p:nvSpPr>
        <p:spPr>
          <a:xfrm>
            <a:off x="838200" y="647700"/>
            <a:ext cx="958215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4000" b="1" dirty="0">
                <a:solidFill>
                  <a:srgbClr val="FF0000"/>
                </a:solidFill>
              </a:rPr>
              <a:t>Μορφές Εκφοβισμού</a:t>
            </a:r>
            <a:endParaRPr lang="en-US" sz="40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l-GR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Λεκτικός: κοροϊδία, προσβολές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l-G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Σωματικός: χτυπήματα, σπρωξίματα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l-G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Κοινωνικός: αποκλεισμός από ομάδες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l-G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Διαδικτυακός: προσβλητικά μηνύματα ή αναρτήσεις</a:t>
            </a:r>
          </a:p>
        </p:txBody>
      </p:sp>
    </p:spTree>
    <p:extLst>
      <p:ext uri="{BB962C8B-B14F-4D97-AF65-F5344CB8AC3E}">
        <p14:creationId xmlns:p14="http://schemas.microsoft.com/office/powerpoint/2010/main" val="240381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9F11CC-C0DE-D76A-2F5F-A6B9CB0BBCEB}"/>
              </a:ext>
            </a:extLst>
          </p:cNvPr>
          <p:cNvSpPr txBox="1"/>
          <p:nvPr/>
        </p:nvSpPr>
        <p:spPr>
          <a:xfrm>
            <a:off x="552450" y="409575"/>
            <a:ext cx="9020174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4000" b="1" dirty="0">
                <a:solidFill>
                  <a:srgbClr val="FF0000"/>
                </a:solidFill>
              </a:rPr>
              <a:t>Τι μπορώ να κάνω αν δω κάποιο περιστατικό εκφοβισμού;</a:t>
            </a:r>
            <a:endParaRPr lang="en-US" sz="40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l-GR" sz="4000" b="1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Μιλάω σε δάσκαλο ή ενήλικα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l-G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Στηρίζω το παιδί που το </a:t>
            </a:r>
            <a:r>
              <a:rPr lang="el-GR" sz="3600" dirty="0" err="1"/>
              <a:t>θυματοποιούν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l-G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Δεν γελάω ούτε συμμετέχω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l-GR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600" dirty="0"/>
              <a:t>Λέω «Σταμάτα!» με σιγουριά</a:t>
            </a:r>
          </a:p>
        </p:txBody>
      </p:sp>
    </p:spTree>
    <p:extLst>
      <p:ext uri="{BB962C8B-B14F-4D97-AF65-F5344CB8AC3E}">
        <p14:creationId xmlns:p14="http://schemas.microsoft.com/office/powerpoint/2010/main" val="156525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2B8908-C488-9433-636B-42A979CD1DCA}"/>
              </a:ext>
            </a:extLst>
          </p:cNvPr>
          <p:cNvSpPr txBox="1"/>
          <p:nvPr/>
        </p:nvSpPr>
        <p:spPr>
          <a:xfrm>
            <a:off x="-1" y="447675"/>
            <a:ext cx="1212532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rgbClr val="0070C0"/>
                </a:solidFill>
              </a:rPr>
              <a:t>ΜΥΘΟΙ Ή ΑΛΗΘΕΙΑ;</a:t>
            </a:r>
          </a:p>
          <a:p>
            <a:endParaRPr lang="el-GR" sz="3600" dirty="0">
              <a:solidFill>
                <a:srgbClr val="00B0F0"/>
              </a:solidFill>
            </a:endParaRPr>
          </a:p>
          <a:p>
            <a:r>
              <a:rPr lang="el-GR" sz="3600" b="1" i="1" dirty="0">
                <a:solidFill>
                  <a:srgbClr val="FF0000"/>
                </a:solidFill>
              </a:rPr>
              <a:t>Συζητώντας και Κατανοώντας τον Σχολικό Εκφοβισμό </a:t>
            </a:r>
          </a:p>
          <a:p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«Αν κάποιος είναι διαφορετικός, είναι φυσιολογικό να τον κοροϊδεύουν.»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«Ο εκφοβισμός συμβαίνει μόνο στο προαύλιο.»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«Αν δεν αντιδράσω, δεν μπλέκω.»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l-GR" sz="3600" dirty="0"/>
          </a:p>
          <a:p>
            <a:endParaRPr lang="el-GR" sz="36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382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90AAEF-56FC-759C-F5CC-B581FF108027}"/>
              </a:ext>
            </a:extLst>
          </p:cNvPr>
          <p:cNvSpPr txBox="1"/>
          <p:nvPr/>
        </p:nvSpPr>
        <p:spPr>
          <a:xfrm>
            <a:off x="295275" y="276225"/>
            <a:ext cx="102870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rgbClr val="0070C0"/>
                </a:solidFill>
              </a:rPr>
              <a:t>ΜΥΘΟΣ Ή ΑΛΗΘΕΙΑ;</a:t>
            </a:r>
          </a:p>
          <a:p>
            <a:endParaRPr lang="el-GR" sz="3200" b="1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l-GR" sz="3600" dirty="0"/>
              <a:t>«Μπορώ να βοηθήσω χωρίς να μαλώσω.»</a:t>
            </a:r>
          </a:p>
          <a:p>
            <a:endParaRPr lang="el-GR" sz="3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l-GR" sz="3600" dirty="0"/>
              <a:t>«Τα λόγια δεν πονάνε τόσο όσο τα χτυπήματα.»</a:t>
            </a:r>
          </a:p>
          <a:p>
            <a:endParaRPr lang="el-GR" sz="3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l-GR" sz="3600" dirty="0"/>
              <a:t>«Αν το θύμα δεν μιλάει, μάλλον δεν το ενοχλεί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l-GR" sz="3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l-GR" sz="3600" dirty="0"/>
              <a:t>«Το να γελάω με την κοροϊδία σημαίνει ότι συμμετέχω.»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89622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46847-E9A8-E3EA-3F2E-B2AEA469A2DD}"/>
              </a:ext>
            </a:extLst>
          </p:cNvPr>
          <p:cNvSpPr txBox="1"/>
          <p:nvPr/>
        </p:nvSpPr>
        <p:spPr>
          <a:xfrm>
            <a:off x="342899" y="285751"/>
            <a:ext cx="1111567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rgbClr val="0070C0"/>
                </a:solidFill>
              </a:rPr>
              <a:t>ΜΥΘΟΣ Ή ΑΛΗΘΕΙΑ;</a:t>
            </a:r>
          </a:p>
          <a:p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«Ο εκφοβισμός γίνεται συνήθως μπροστά σε άλλους.»</a:t>
            </a:r>
          </a:p>
          <a:p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«Όποιος εκφοβίζει έχει πάντα αυτοπεποίθηση.»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 «Ο εκφοβισμός μπορεί να γίνει και μέσω παιχνιδιών </a:t>
            </a:r>
            <a:r>
              <a:rPr lang="el-GR" sz="3600" dirty="0" err="1"/>
              <a:t>online</a:t>
            </a:r>
            <a:r>
              <a:rPr lang="el-GR" sz="3600" dirty="0"/>
              <a:t>.»</a:t>
            </a:r>
          </a:p>
          <a:p>
            <a:endParaRPr lang="el-GR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l-GR" sz="3600" dirty="0"/>
              <a:t>«Η φιλία μπορεί να σταματήσει τον εκφοβισμό.»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9054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43DDC0-94A2-1C7E-00FD-7C8DABFCFA7E}"/>
              </a:ext>
            </a:extLst>
          </p:cNvPr>
          <p:cNvSpPr txBox="1"/>
          <p:nvPr/>
        </p:nvSpPr>
        <p:spPr>
          <a:xfrm>
            <a:off x="0" y="400050"/>
            <a:ext cx="104775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3200" b="1" i="1" u="sng" dirty="0">
                <a:solidFill>
                  <a:srgbClr val="00B0F0"/>
                </a:solidFill>
              </a:rPr>
              <a:t>Μερικοί Βασικοί Κανόνες για μια Ομαλή Συνύπαρξη</a:t>
            </a:r>
          </a:p>
          <a:p>
            <a:pPr>
              <a:buNone/>
            </a:pPr>
            <a:endParaRPr lang="el-GR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200" b="1" dirty="0"/>
              <a:t>Σεβόμαστε ο ένας τον άλλο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200" b="1" dirty="0"/>
              <a:t>Μιλάμε ευγενικά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200" b="1" dirty="0"/>
              <a:t>Βοηθάμε όποιον χρειάζεται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l-GR" sz="3200" b="1" dirty="0"/>
              <a:t>Δεν αποκλείουμε κανέναν</a:t>
            </a:r>
          </a:p>
        </p:txBody>
      </p:sp>
    </p:spTree>
    <p:extLst>
      <p:ext uri="{BB962C8B-B14F-4D97-AF65-F5344CB8AC3E}">
        <p14:creationId xmlns:p14="http://schemas.microsoft.com/office/powerpoint/2010/main" val="3250185963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</TotalTime>
  <Words>254</Words>
  <Application>Microsoft Office PowerPoint</Application>
  <PresentationFormat>Ευρεία οθόνη</PresentationFormat>
  <Paragraphs>65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Όψη</vt:lpstr>
      <vt:lpstr> Πανελλήνια Ημέρα κατά της Σχολικής Βίας  «Μαθαίνουμε να βοηθάμε και να προστατεύουμε τους φίλους μας»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ΣΟΦΙΑ ΚΡΑΒΒΑΡΗ</dc:creator>
  <cp:lastModifiedBy>ΣΟΦΙΑ ΚΡΑΒΒΑΡΗ</cp:lastModifiedBy>
  <cp:revision>3</cp:revision>
  <dcterms:created xsi:type="dcterms:W3CDTF">2026-03-03T15:13:43Z</dcterms:created>
  <dcterms:modified xsi:type="dcterms:W3CDTF">2026-03-04T13:06:25Z</dcterms:modified>
</cp:coreProperties>
</file>