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58" r:id="rId4"/>
    <p:sldId id="261" r:id="rId5"/>
    <p:sldId id="260" r:id="rId6"/>
    <p:sldId id="263" r:id="rId7"/>
    <p:sldId id="262" r:id="rId8"/>
    <p:sldId id="265" r:id="rId9"/>
    <p:sldId id="264" r:id="rId10"/>
    <p:sldId id="267" r:id="rId11"/>
    <p:sldId id="26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3/15/2026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7425" y="3514724"/>
            <a:ext cx="6877050" cy="2182833"/>
          </a:xfrm>
        </p:spPr>
        <p:txBody>
          <a:bodyPr>
            <a:normAutofit/>
          </a:bodyPr>
          <a:lstStyle/>
          <a:p>
            <a:pPr algn="l"/>
            <a:r>
              <a:rPr b="1" i="1" dirty="0" err="1"/>
              <a:t>Δι</a:t>
            </a:r>
            <a:r>
              <a:rPr b="1" i="1" dirty="0"/>
              <a:t>αφοροποιημένη Διδασκαλία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6350" y="990600"/>
            <a:ext cx="7324724" cy="1514475"/>
          </a:xfrm>
        </p:spPr>
        <p:txBody>
          <a:bodyPr>
            <a:normAutofit/>
          </a:bodyPr>
          <a:lstStyle/>
          <a:p>
            <a:pPr algn="ctr"/>
            <a:r>
              <a:rPr sz="2400" dirty="0"/>
              <a:t> </a:t>
            </a:r>
            <a:r>
              <a:rPr sz="2400" b="1" i="1" dirty="0"/>
              <a:t>Πα</a:t>
            </a:r>
            <a:r>
              <a:rPr sz="2400" b="1" i="1" dirty="0" err="1"/>
              <a:t>ρουσί</a:t>
            </a:r>
            <a:r>
              <a:rPr sz="2400" b="1" i="1" dirty="0"/>
              <a:t>αση με Πραγματικές Δραστηριότητε</a:t>
            </a:r>
            <a:r>
              <a:rPr lang="el-GR" sz="2400" b="1" i="1" dirty="0"/>
              <a:t>ς</a:t>
            </a:r>
            <a:endParaRPr sz="2400" b="1" i="1" dirty="0"/>
          </a:p>
          <a:p>
            <a:pPr algn="ctr"/>
            <a:r>
              <a:rPr sz="3200" b="1" i="1" dirty="0" err="1"/>
              <a:t>Τμήμ</a:t>
            </a:r>
            <a:r>
              <a:rPr sz="3200" b="1" i="1" dirty="0"/>
              <a:t>α Ένταξης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dirty="0"/>
              <a:t>Πα</a:t>
            </a:r>
            <a:r>
              <a:rPr dirty="0" err="1"/>
              <a:t>ράδειγμ</a:t>
            </a:r>
            <a:r>
              <a:rPr dirty="0"/>
              <a:t>α 6</a:t>
            </a:r>
            <a:r>
              <a:rPr lang="el-GR" dirty="0"/>
              <a:t>ο</a:t>
            </a:r>
            <a:r>
              <a:rPr dirty="0"/>
              <a:t> – ΤΠΕ στην Υποστήριξη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5425" y="1581149"/>
            <a:ext cx="9074714" cy="38766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sz="2400" dirty="0" err="1"/>
              <a:t>Χρήση</a:t>
            </a:r>
            <a:r>
              <a:rPr sz="2400" dirty="0"/>
              <a:t> </a:t>
            </a:r>
            <a:r>
              <a:rPr sz="2400" dirty="0" err="1"/>
              <a:t>εφ</a:t>
            </a:r>
            <a:r>
              <a:rPr sz="2400" dirty="0"/>
              <a:t>αρμογών ανάγνωσης για μαθητές με δυσλεξία.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sz="2400" dirty="0" err="1"/>
              <a:t>Βίντεο</a:t>
            </a:r>
            <a:r>
              <a:rPr sz="2400" dirty="0"/>
              <a:t> α</a:t>
            </a:r>
            <a:r>
              <a:rPr sz="2400" dirty="0" err="1"/>
              <a:t>ντί</a:t>
            </a:r>
            <a:r>
              <a:rPr sz="2400" dirty="0"/>
              <a:t> </a:t>
            </a:r>
            <a:r>
              <a:rPr sz="2400" dirty="0" err="1"/>
              <a:t>κειμένου</a:t>
            </a:r>
            <a:r>
              <a:rPr sz="2400" dirty="0"/>
              <a:t> </a:t>
            </a:r>
            <a:r>
              <a:rPr sz="2400" dirty="0" err="1"/>
              <a:t>γι</a:t>
            </a:r>
            <a:r>
              <a:rPr sz="2400" dirty="0"/>
              <a:t>α θεωρητικά μαθήματα.</a:t>
            </a:r>
            <a:endParaRPr lang="el-GR" sz="2400" dirty="0"/>
          </a:p>
          <a:p>
            <a:pPr>
              <a:buFont typeface="Wingdings" panose="05000000000000000000" pitchFamily="2" charset="2"/>
              <a:buChar char="ü"/>
            </a:pPr>
            <a:r>
              <a:rPr sz="2400" dirty="0"/>
              <a:t> </a:t>
            </a:r>
            <a:r>
              <a:rPr sz="2400" dirty="0" err="1"/>
              <a:t>Εκ</a:t>
            </a:r>
            <a:r>
              <a:rPr sz="2400" dirty="0"/>
              <a:t>παιδευτικά παιχνίδια διαφοροποιημένου επιπέδου.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sz="2400" dirty="0"/>
              <a:t> </a:t>
            </a:r>
            <a:r>
              <a:rPr sz="2400" dirty="0" err="1"/>
              <a:t>Ασκήσεις</a:t>
            </a:r>
            <a:r>
              <a:rPr sz="2400" dirty="0"/>
              <a:t> </a:t>
            </a:r>
            <a:r>
              <a:rPr sz="2400" dirty="0" err="1"/>
              <a:t>με</a:t>
            </a:r>
            <a:r>
              <a:rPr sz="2400" dirty="0"/>
              <a:t> α</a:t>
            </a:r>
            <a:r>
              <a:rPr sz="2400" dirty="0" err="1"/>
              <a:t>υτόμ</a:t>
            </a:r>
            <a:r>
              <a:rPr sz="2400" dirty="0"/>
              <a:t>ατη ανατροφοδότηση.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808056"/>
            <a:ext cx="8131739" cy="687369"/>
          </a:xfrm>
        </p:spPr>
        <p:txBody>
          <a:bodyPr>
            <a:normAutofit/>
          </a:bodyPr>
          <a:lstStyle/>
          <a:p>
            <a:pPr algn="l"/>
            <a:r>
              <a:rPr dirty="0" err="1"/>
              <a:t>Συνεργ</a:t>
            </a:r>
            <a:r>
              <a:rPr dirty="0"/>
              <a:t>ασία με Γονείς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8275" y="3076575"/>
            <a:ext cx="9131864" cy="21240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400" dirty="0" err="1"/>
              <a:t>Προτάσεις</a:t>
            </a:r>
            <a:r>
              <a:rPr sz="2400" dirty="0"/>
              <a:t> απ</a:t>
            </a:r>
            <a:r>
              <a:rPr sz="2400" dirty="0" err="1"/>
              <a:t>λών</a:t>
            </a:r>
            <a:r>
              <a:rPr sz="2400" dirty="0"/>
              <a:t> </a:t>
            </a:r>
            <a:r>
              <a:rPr sz="2400" dirty="0" err="1"/>
              <a:t>δρ</a:t>
            </a:r>
            <a:r>
              <a:rPr sz="2400" dirty="0"/>
              <a:t>αστηριοτήτων στο</a:t>
            </a:r>
            <a:r>
              <a:rPr lang="el-GR" sz="2400" dirty="0"/>
              <a:t> </a:t>
            </a:r>
            <a:r>
              <a:rPr sz="2400" dirty="0"/>
              <a:t>σπ</a:t>
            </a:r>
            <a:r>
              <a:rPr sz="2400" dirty="0" err="1"/>
              <a:t>ίτι</a:t>
            </a:r>
            <a:r>
              <a:rPr lang="el-GR" sz="2400" dirty="0"/>
              <a:t> , ενταγμένες σε καθημερινές δραστηριότητες</a:t>
            </a:r>
            <a:r>
              <a:rPr sz="2400" dirty="0"/>
              <a:t>.</a:t>
            </a:r>
            <a:endParaRPr lang="el-GR" sz="2400" dirty="0"/>
          </a:p>
          <a:p>
            <a:pPr marL="0" indent="0"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</a:t>
            </a:r>
            <a:r>
              <a:rPr sz="2400" dirty="0"/>
              <a:t>Κα</a:t>
            </a:r>
            <a:r>
              <a:rPr sz="2400" dirty="0" err="1"/>
              <a:t>λλιέργει</a:t>
            </a:r>
            <a:r>
              <a:rPr sz="2400" dirty="0"/>
              <a:t>α σταθερής ρουτίνας μελέτης.</a:t>
            </a:r>
            <a:endParaRPr lang="el-GR" sz="2400" dirty="0"/>
          </a:p>
          <a:p>
            <a:pPr marL="0" indent="0"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Ø"/>
            </a:pPr>
            <a:r>
              <a:rPr sz="2400" dirty="0"/>
              <a:t>Τα</a:t>
            </a:r>
            <a:r>
              <a:rPr sz="2400" dirty="0" err="1"/>
              <a:t>κτική</a:t>
            </a:r>
            <a:r>
              <a:rPr sz="2400" dirty="0"/>
              <a:t> επ</a:t>
            </a:r>
            <a:r>
              <a:rPr sz="2400" dirty="0" err="1"/>
              <a:t>ικοινωνί</a:t>
            </a:r>
            <a:r>
              <a:rPr sz="2400" dirty="0"/>
              <a:t>α με τον εκπαιδευτικό.</a:t>
            </a: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pPr>
              <a:buFont typeface="Wingdings" panose="05000000000000000000" pitchFamily="2" charset="2"/>
              <a:buChar char="Ø"/>
            </a:pPr>
            <a:r>
              <a:rPr sz="2400" dirty="0"/>
              <a:t> </a:t>
            </a:r>
            <a:r>
              <a:rPr sz="2400" dirty="0" err="1"/>
              <a:t>Έμφ</a:t>
            </a:r>
            <a:r>
              <a:rPr sz="2400" dirty="0"/>
              <a:t>αση στη θετική ενίσχυση.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i="1" u="sng" dirty="0" err="1"/>
              <a:t>Συμ</a:t>
            </a:r>
            <a:r>
              <a:rPr i="1" u="sng" dirty="0"/>
              <a:t>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624" y="1714500"/>
            <a:ext cx="9820275" cy="45148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sz="2400" b="1" dirty="0"/>
              <a:t>Η </a:t>
            </a:r>
            <a:r>
              <a:rPr sz="2400" b="1" dirty="0" err="1"/>
              <a:t>δι</a:t>
            </a:r>
            <a:r>
              <a:rPr sz="2400" b="1" dirty="0"/>
              <a:t>αφοροποίηση είναι απαραίτητη σε τάξεις μικτής ικανότητας.</a:t>
            </a:r>
            <a:endParaRPr lang="el-GR" sz="2400" b="1" dirty="0"/>
          </a:p>
          <a:p>
            <a:pPr marL="0" indent="0">
              <a:buNone/>
            </a:pPr>
            <a:endParaRPr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 err="1"/>
              <a:t>Το</a:t>
            </a:r>
            <a:r>
              <a:rPr sz="2400" b="1" dirty="0"/>
              <a:t> </a:t>
            </a:r>
            <a:r>
              <a:rPr sz="2400" b="1" dirty="0" err="1"/>
              <a:t>Τμήμ</a:t>
            </a:r>
            <a:r>
              <a:rPr sz="2400" b="1" dirty="0"/>
              <a:t>α Ένταξης αποτελεί καθοριστικό υποστηρικτικό φορέα.</a:t>
            </a:r>
            <a:endParaRPr lang="el-GR" sz="2400" b="1" dirty="0"/>
          </a:p>
          <a:p>
            <a:pPr marL="0" indent="0">
              <a:buNone/>
            </a:pPr>
            <a:endParaRPr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/>
              <a:t>Η </a:t>
            </a:r>
            <a:r>
              <a:rPr sz="2400" b="1" dirty="0" err="1"/>
              <a:t>συνεργ</a:t>
            </a:r>
            <a:r>
              <a:rPr sz="2400" b="1" dirty="0"/>
              <a:t>ασία σχολείου–γονέα είναι ζωτικής σημασίας.</a:t>
            </a:r>
            <a:endParaRPr lang="el-GR" sz="2400" b="1" dirty="0"/>
          </a:p>
          <a:p>
            <a:pPr marL="0" indent="0">
              <a:buNone/>
            </a:pPr>
            <a:endParaRPr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 err="1"/>
              <a:t>Μικρές</a:t>
            </a:r>
            <a:r>
              <a:rPr sz="2400" b="1" dirty="0"/>
              <a:t> α</a:t>
            </a:r>
            <a:r>
              <a:rPr sz="2400" b="1" dirty="0" err="1"/>
              <a:t>λλ</a:t>
            </a:r>
            <a:r>
              <a:rPr sz="2400" b="1" dirty="0"/>
              <a:t>αγές → μεγάλα μαθησιακά οφέλη.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150" y="808056"/>
            <a:ext cx="8858250" cy="1077229"/>
          </a:xfrm>
        </p:spPr>
        <p:txBody>
          <a:bodyPr>
            <a:normAutofit/>
          </a:bodyPr>
          <a:lstStyle/>
          <a:p>
            <a:pPr algn="l"/>
            <a:r>
              <a:rPr b="1" i="1" dirty="0" err="1"/>
              <a:t>Τι</a:t>
            </a:r>
            <a:r>
              <a:rPr b="1" i="1" dirty="0"/>
              <a:t> </a:t>
            </a:r>
            <a:r>
              <a:rPr lang="el-GR" b="1" i="1" dirty="0"/>
              <a:t>ε</a:t>
            </a:r>
            <a:r>
              <a:rPr b="1" i="1" dirty="0" err="1"/>
              <a:t>ίν</a:t>
            </a:r>
            <a:r>
              <a:rPr b="1" i="1" dirty="0"/>
              <a:t>αι η Διαφοροποιημένη Διδασκαλία;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750" y="2052116"/>
            <a:ext cx="10153650" cy="39978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sz="2400" b="1" dirty="0"/>
              <a:t>Πα</a:t>
            </a:r>
            <a:r>
              <a:rPr sz="2400" b="1" dirty="0" err="1"/>
              <a:t>ιδ</a:t>
            </a:r>
            <a:r>
              <a:rPr sz="2400" b="1" dirty="0"/>
              <a:t>αγωγική</a:t>
            </a:r>
            <a:r>
              <a:rPr sz="2400" dirty="0"/>
              <a:t> </a:t>
            </a:r>
            <a:r>
              <a:rPr sz="2400" b="1" dirty="0"/>
              <a:t>προσέγγιση που προσαρμόζει το μάθημα στις ανάγκες όλων των μαθητών.</a:t>
            </a:r>
            <a:endParaRPr lang="el-GR" sz="2400" b="1" dirty="0"/>
          </a:p>
          <a:p>
            <a:pPr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 err="1"/>
              <a:t>Δεν</a:t>
            </a:r>
            <a:r>
              <a:rPr sz="2400" b="1" dirty="0"/>
              <a:t> α</a:t>
            </a:r>
            <a:r>
              <a:rPr sz="2400" b="1" dirty="0" err="1"/>
              <a:t>λλάζει</a:t>
            </a:r>
            <a:r>
              <a:rPr sz="2400" b="1" dirty="0"/>
              <a:t> </a:t>
            </a:r>
            <a:r>
              <a:rPr sz="2400" b="1" dirty="0" err="1"/>
              <a:t>τους</a:t>
            </a:r>
            <a:r>
              <a:rPr sz="2400" b="1" dirty="0"/>
              <a:t> </a:t>
            </a:r>
            <a:r>
              <a:rPr sz="2400" b="1" dirty="0" err="1"/>
              <a:t>στόχους</a:t>
            </a:r>
            <a:r>
              <a:rPr sz="2400" b="1" dirty="0"/>
              <a:t> </a:t>
            </a:r>
            <a:r>
              <a:rPr sz="2400" dirty="0"/>
              <a:t>– </a:t>
            </a:r>
            <a:r>
              <a:rPr sz="2400" b="1" dirty="0"/>
              <a:t>α</a:t>
            </a:r>
            <a:r>
              <a:rPr sz="2400" b="1" dirty="0" err="1"/>
              <a:t>λλάζει</a:t>
            </a:r>
            <a:r>
              <a:rPr sz="2400" dirty="0"/>
              <a:t> </a:t>
            </a:r>
            <a:r>
              <a:rPr sz="2400" b="1" dirty="0" err="1"/>
              <a:t>τον</a:t>
            </a:r>
            <a:r>
              <a:rPr sz="2400" dirty="0"/>
              <a:t> </a:t>
            </a:r>
            <a:r>
              <a:rPr sz="2400" b="1" dirty="0" err="1"/>
              <a:t>τρό</a:t>
            </a:r>
            <a:r>
              <a:rPr sz="2400" b="1" dirty="0"/>
              <a:t>πο</a:t>
            </a:r>
            <a:r>
              <a:rPr lang="el-GR" sz="2400" b="1" dirty="0"/>
              <a:t> </a:t>
            </a:r>
            <a:r>
              <a:rPr sz="2400" b="1" dirty="0"/>
              <a:t>επ</a:t>
            </a:r>
            <a:r>
              <a:rPr sz="2400" b="1" dirty="0" err="1"/>
              <a:t>ίτευξής</a:t>
            </a:r>
            <a:r>
              <a:rPr sz="2400" b="1" dirty="0"/>
              <a:t> </a:t>
            </a:r>
            <a:r>
              <a:rPr sz="2400" b="1" dirty="0" err="1"/>
              <a:t>τους</a:t>
            </a:r>
            <a:r>
              <a:rPr sz="2400" b="1" dirty="0"/>
              <a:t>.</a:t>
            </a:r>
            <a:endParaRPr lang="el-GR" sz="2400" b="1" dirty="0"/>
          </a:p>
          <a:p>
            <a:pPr>
              <a:buNone/>
            </a:pPr>
            <a:endParaRPr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/>
              <a:t>Κα</a:t>
            </a:r>
            <a:r>
              <a:rPr sz="2400" b="1" dirty="0" err="1"/>
              <a:t>τάλληλη</a:t>
            </a:r>
            <a:r>
              <a:rPr sz="2400" b="1" dirty="0"/>
              <a:t> </a:t>
            </a:r>
            <a:r>
              <a:rPr sz="2400" b="1" dirty="0" err="1"/>
              <a:t>γι</a:t>
            </a:r>
            <a:r>
              <a:rPr sz="2400" b="1" dirty="0"/>
              <a:t>α τάξεις μικτής ικανότητας και μαθητές με μαθησιακές δυσκολίες.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504826"/>
            <a:ext cx="7958331" cy="914400"/>
          </a:xfrm>
        </p:spPr>
        <p:txBody>
          <a:bodyPr>
            <a:normAutofit/>
          </a:bodyPr>
          <a:lstStyle/>
          <a:p>
            <a:pPr algn="l"/>
            <a:r>
              <a:rPr sz="3600" dirty="0" err="1"/>
              <a:t>Ρόλος</a:t>
            </a:r>
            <a:r>
              <a:rPr sz="3600" dirty="0"/>
              <a:t> </a:t>
            </a:r>
            <a:r>
              <a:rPr sz="3600" dirty="0" err="1"/>
              <a:t>Τμήμ</a:t>
            </a:r>
            <a:r>
              <a:rPr sz="3600" dirty="0"/>
              <a:t>ατος Ένταξης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00" y="1762125"/>
            <a:ext cx="9236639" cy="428781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sz="3100" dirty="0"/>
              <a:t>Υπ</a:t>
            </a:r>
            <a:r>
              <a:rPr sz="3100" dirty="0" err="1"/>
              <a:t>οστηρίζει</a:t>
            </a:r>
            <a:r>
              <a:rPr sz="3100" dirty="0"/>
              <a:t> μα</a:t>
            </a:r>
            <a:r>
              <a:rPr sz="3100" dirty="0" err="1"/>
              <a:t>θητές</a:t>
            </a:r>
            <a:r>
              <a:rPr sz="3100" dirty="0"/>
              <a:t> </a:t>
            </a:r>
            <a:r>
              <a:rPr sz="3100" dirty="0" err="1"/>
              <a:t>με</a:t>
            </a:r>
            <a:r>
              <a:rPr sz="3100" dirty="0"/>
              <a:t> μα</a:t>
            </a:r>
            <a:r>
              <a:rPr sz="3100" dirty="0" err="1"/>
              <a:t>θησι</a:t>
            </a:r>
            <a:r>
              <a:rPr sz="3100" dirty="0"/>
              <a:t>ακές δυσκολίες.</a:t>
            </a:r>
            <a:endParaRPr lang="el-GR" sz="3100" dirty="0"/>
          </a:p>
          <a:p>
            <a:pPr>
              <a:buNone/>
            </a:pPr>
            <a:endParaRPr sz="3100" dirty="0"/>
          </a:p>
          <a:p>
            <a:pPr>
              <a:buFont typeface="Wingdings" panose="05000000000000000000" pitchFamily="2" charset="2"/>
              <a:buChar char="v"/>
            </a:pPr>
            <a:r>
              <a:rPr sz="3100" dirty="0" err="1"/>
              <a:t>Συνεργάζετ</a:t>
            </a:r>
            <a:r>
              <a:rPr sz="3100" dirty="0"/>
              <a:t>αι με εκπαιδευτικούς τάξης για προσαρμογές.</a:t>
            </a:r>
            <a:endParaRPr lang="el-GR" sz="3100" dirty="0"/>
          </a:p>
          <a:p>
            <a:pPr>
              <a:buNone/>
            </a:pPr>
            <a:endParaRPr sz="3100" dirty="0"/>
          </a:p>
          <a:p>
            <a:pPr>
              <a:buFont typeface="Wingdings" panose="05000000000000000000" pitchFamily="2" charset="2"/>
              <a:buChar char="v"/>
            </a:pPr>
            <a:r>
              <a:rPr sz="3100" dirty="0"/>
              <a:t> </a:t>
            </a:r>
            <a:r>
              <a:rPr sz="3100" dirty="0" err="1"/>
              <a:t>Ενημερώνει</a:t>
            </a:r>
            <a:r>
              <a:rPr sz="3100" dirty="0"/>
              <a:t> και κα</a:t>
            </a:r>
            <a:r>
              <a:rPr sz="3100" dirty="0" err="1"/>
              <a:t>θοδηγεί</a:t>
            </a:r>
            <a:r>
              <a:rPr sz="3100" dirty="0"/>
              <a:t> </a:t>
            </a:r>
            <a:r>
              <a:rPr sz="3100" dirty="0" err="1"/>
              <a:t>γονείς</a:t>
            </a:r>
            <a:r>
              <a:rPr sz="3100" dirty="0"/>
              <a:t>.</a:t>
            </a:r>
            <a:endParaRPr lang="el-GR" sz="3100" dirty="0"/>
          </a:p>
          <a:p>
            <a:pPr>
              <a:buNone/>
            </a:pPr>
            <a:endParaRPr sz="3100" dirty="0"/>
          </a:p>
          <a:p>
            <a:pPr>
              <a:buFont typeface="Wingdings" panose="05000000000000000000" pitchFamily="2" charset="2"/>
              <a:buChar char="v"/>
            </a:pPr>
            <a:r>
              <a:rPr sz="3100" dirty="0" err="1"/>
              <a:t>Σχεδιάζει</a:t>
            </a:r>
            <a:r>
              <a:rPr sz="3100" dirty="0"/>
              <a:t> </a:t>
            </a:r>
            <a:r>
              <a:rPr sz="3100" dirty="0" err="1"/>
              <a:t>εξ</a:t>
            </a:r>
            <a:r>
              <a:rPr sz="3100" dirty="0"/>
              <a:t>ατομικευμένα προγράμματα.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dirty="0" err="1"/>
              <a:t>Τι</a:t>
            </a:r>
            <a:r>
              <a:rPr dirty="0"/>
              <a:t> </a:t>
            </a:r>
            <a:r>
              <a:rPr lang="el-GR" dirty="0"/>
              <a:t>Λ</a:t>
            </a:r>
            <a:r>
              <a:rPr dirty="0"/>
              <a:t>αμβ</a:t>
            </a:r>
            <a:r>
              <a:rPr dirty="0" err="1"/>
              <a:t>άνει</a:t>
            </a:r>
            <a:r>
              <a:rPr dirty="0"/>
              <a:t> Υπ</a:t>
            </a:r>
            <a:r>
              <a:rPr dirty="0" err="1"/>
              <a:t>όψη</a:t>
            </a:r>
            <a:r>
              <a:rPr dirty="0"/>
              <a:t> ο </a:t>
            </a:r>
            <a:r>
              <a:rPr dirty="0" err="1"/>
              <a:t>Εκ</a:t>
            </a:r>
            <a:r>
              <a:rPr dirty="0"/>
              <a:t>παιδευτικός;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790700"/>
            <a:ext cx="9160439" cy="48387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sz="2400" b="1" dirty="0" err="1"/>
              <a:t>Ετοιμότητ</a:t>
            </a:r>
            <a:r>
              <a:rPr sz="2400" b="1" dirty="0"/>
              <a:t>α</a:t>
            </a:r>
            <a:r>
              <a:rPr sz="2400" dirty="0"/>
              <a:t>: </a:t>
            </a:r>
            <a:r>
              <a:rPr lang="el-GR" sz="2400" dirty="0"/>
              <a:t>Τ</a:t>
            </a:r>
            <a:r>
              <a:rPr sz="2400" dirty="0"/>
              <a:t>ι γνωρίζει ήδη το παιδί;</a:t>
            </a:r>
            <a:endParaRPr lang="el-GR" sz="2400" dirty="0"/>
          </a:p>
          <a:p>
            <a:pPr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 err="1"/>
              <a:t>Ενδι</a:t>
            </a:r>
            <a:r>
              <a:rPr sz="2400" b="1" dirty="0"/>
              <a:t>αφέροντα</a:t>
            </a:r>
            <a:r>
              <a:rPr sz="2400" dirty="0"/>
              <a:t>: </a:t>
            </a:r>
            <a:r>
              <a:rPr lang="el-GR" sz="2400" dirty="0"/>
              <a:t>Τ</a:t>
            </a:r>
            <a:r>
              <a:rPr sz="2400" dirty="0"/>
              <a:t>ι το παρακινεί;</a:t>
            </a:r>
            <a:endParaRPr lang="el-GR" sz="2400" dirty="0"/>
          </a:p>
          <a:p>
            <a:pPr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/>
              <a:t>Μα</a:t>
            </a:r>
            <a:r>
              <a:rPr sz="2400" b="1" dirty="0" err="1"/>
              <a:t>θησι</a:t>
            </a:r>
            <a:r>
              <a:rPr sz="2400" b="1" dirty="0"/>
              <a:t>ακό προφίλ</a:t>
            </a:r>
            <a:r>
              <a:rPr sz="2400" dirty="0"/>
              <a:t>: </a:t>
            </a:r>
            <a:r>
              <a:rPr lang="el-GR" sz="2400" dirty="0"/>
              <a:t>Πω</a:t>
            </a:r>
            <a:r>
              <a:rPr sz="2400" dirty="0"/>
              <a:t>ς μαθαίνει καλύτερα;</a:t>
            </a:r>
            <a:endParaRPr lang="el-GR" sz="2400" dirty="0"/>
          </a:p>
          <a:p>
            <a:pPr>
              <a:buNone/>
            </a:pPr>
            <a:endParaRPr sz="2400" dirty="0"/>
          </a:p>
          <a:p>
            <a:pPr>
              <a:buFont typeface="Wingdings" panose="05000000000000000000" pitchFamily="2" charset="2"/>
              <a:buChar char="v"/>
            </a:pPr>
            <a:r>
              <a:rPr sz="2400" b="1" dirty="0" err="1"/>
              <a:t>Συν</a:t>
            </a:r>
            <a:r>
              <a:rPr sz="2400" b="1" dirty="0"/>
              <a:t>αισθηματικές ανάγκες</a:t>
            </a:r>
            <a:r>
              <a:rPr sz="2400" dirty="0"/>
              <a:t>: αυτοπεποίθηση, άγχος</a:t>
            </a:r>
            <a:r>
              <a:rPr lang="el-GR" sz="2400" dirty="0"/>
              <a:t>,μειωμένο κίνητρο επίτευξης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49" y="808057"/>
            <a:ext cx="8477251" cy="830244"/>
          </a:xfrm>
        </p:spPr>
        <p:txBody>
          <a:bodyPr>
            <a:normAutofit fontScale="90000"/>
          </a:bodyPr>
          <a:lstStyle/>
          <a:p>
            <a:pPr algn="l"/>
            <a:r>
              <a:rPr dirty="0"/>
              <a:t>Πα</a:t>
            </a:r>
            <a:r>
              <a:rPr dirty="0" err="1"/>
              <a:t>ράδειγμ</a:t>
            </a:r>
            <a:r>
              <a:rPr dirty="0"/>
              <a:t>α </a:t>
            </a:r>
            <a:r>
              <a:rPr lang="el-GR" dirty="0"/>
              <a:t>1ο –</a:t>
            </a:r>
            <a:r>
              <a:rPr dirty="0"/>
              <a:t> Γλώσσα: Εμπλουτισμένη Ανάγνωση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0388" y="171450"/>
            <a:ext cx="10041961" cy="567689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l-GR" sz="2400" i="1" u="sng" dirty="0"/>
          </a:p>
          <a:p>
            <a:pPr marL="0" indent="0">
              <a:buNone/>
            </a:pPr>
            <a:r>
              <a:rPr sz="2400" b="1" i="1" u="sng" dirty="0" err="1"/>
              <a:t>Στόχος</a:t>
            </a:r>
            <a:r>
              <a:rPr sz="2400" b="1" i="1" u="sng" dirty="0"/>
              <a:t>: κατα</a:t>
            </a:r>
            <a:r>
              <a:rPr sz="2400" b="1" i="1" u="sng" dirty="0" err="1"/>
              <a:t>νόηση</a:t>
            </a:r>
            <a:r>
              <a:rPr sz="2400" b="1" i="1" u="sng" dirty="0"/>
              <a:t> </a:t>
            </a:r>
            <a:r>
              <a:rPr sz="2400" b="1" i="1" u="sng" dirty="0" err="1"/>
              <a:t>κειμένου</a:t>
            </a:r>
            <a:r>
              <a:rPr sz="2400" b="1" dirty="0"/>
              <a:t>.</a:t>
            </a:r>
            <a:endParaRPr lang="el-GR"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 </a:t>
            </a:r>
            <a:r>
              <a:rPr sz="2400" dirty="0" err="1"/>
              <a:t>Στ</a:t>
            </a:r>
            <a:r>
              <a:rPr sz="2400" dirty="0"/>
              <a:t>αθμός 1: Απλοποιημένο κείμενο με εικόνες.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 </a:t>
            </a:r>
            <a:r>
              <a:rPr sz="2400" dirty="0" err="1"/>
              <a:t>Στ</a:t>
            </a:r>
            <a:r>
              <a:rPr sz="2400" dirty="0"/>
              <a:t>αθμός 2: Κείμενο κανονικού βαθμού δυσκολίας.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sz="2400" dirty="0"/>
              <a:t> </a:t>
            </a:r>
            <a:r>
              <a:rPr sz="2400" dirty="0" err="1"/>
              <a:t>Στ</a:t>
            </a:r>
            <a:r>
              <a:rPr sz="2400" dirty="0"/>
              <a:t>αθμός 3: Σύνθετο κείμενο με ερωτήσεις ανώτερης σκέψης.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sz="2400" dirty="0" err="1"/>
              <a:t>Στ</a:t>
            </a:r>
            <a:r>
              <a:rPr sz="2400" dirty="0"/>
              <a:t>αθμός 4: Ηχογραφημένο κείμενο για μαθητές με δυσλεξία.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025" y="808056"/>
            <a:ext cx="8084114" cy="1077229"/>
          </a:xfrm>
        </p:spPr>
        <p:txBody>
          <a:bodyPr>
            <a:normAutofit/>
          </a:bodyPr>
          <a:lstStyle/>
          <a:p>
            <a:pPr algn="l"/>
            <a:r>
              <a:rPr dirty="0"/>
              <a:t>Πα</a:t>
            </a:r>
            <a:r>
              <a:rPr dirty="0" err="1"/>
              <a:t>ράδειγμ</a:t>
            </a:r>
            <a:r>
              <a:rPr dirty="0"/>
              <a:t>α 2</a:t>
            </a:r>
            <a:r>
              <a:rPr lang="el-GR" dirty="0"/>
              <a:t>ο</a:t>
            </a:r>
            <a:r>
              <a:rPr dirty="0"/>
              <a:t> – Μαθηματικά: Πολυεπίπεδα Φύλλα Εργασίας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2052116"/>
            <a:ext cx="9160439" cy="39978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sz="2400" dirty="0"/>
              <a:t> Επίπ</a:t>
            </a:r>
            <a:r>
              <a:rPr sz="2400" dirty="0" err="1"/>
              <a:t>εδο</a:t>
            </a:r>
            <a:r>
              <a:rPr sz="2400" dirty="0"/>
              <a:t> Α: υπ</a:t>
            </a:r>
            <a:r>
              <a:rPr sz="2400" dirty="0" err="1"/>
              <a:t>οστηρικτικές</a:t>
            </a:r>
            <a:r>
              <a:rPr sz="2400" dirty="0"/>
              <a:t> </a:t>
            </a:r>
            <a:r>
              <a:rPr sz="2400" dirty="0" err="1"/>
              <a:t>δρ</a:t>
            </a:r>
            <a:r>
              <a:rPr sz="2400" dirty="0"/>
              <a:t>αστηριότητες με χειραπτικό υλικό.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sz="2400" dirty="0"/>
              <a:t>Επίπ</a:t>
            </a:r>
            <a:r>
              <a:rPr sz="2400" dirty="0" err="1"/>
              <a:t>εδο</a:t>
            </a:r>
            <a:r>
              <a:rPr sz="2400" dirty="0"/>
              <a:t> Β: </a:t>
            </a:r>
            <a:r>
              <a:rPr sz="2400" dirty="0" err="1"/>
              <a:t>τυ</a:t>
            </a:r>
            <a:r>
              <a:rPr sz="2400" dirty="0"/>
              <a:t>πικές ασκήσεις με οπτική υποστήριξη.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sz="2400" dirty="0"/>
              <a:t>Επίπ</a:t>
            </a:r>
            <a:r>
              <a:rPr sz="2400" dirty="0" err="1"/>
              <a:t>εδο</a:t>
            </a:r>
            <a:r>
              <a:rPr sz="2400" dirty="0"/>
              <a:t> Γ: </a:t>
            </a:r>
            <a:r>
              <a:rPr sz="2400" dirty="0" err="1"/>
              <a:t>σύνθετ</a:t>
            </a:r>
            <a:r>
              <a:rPr sz="2400" dirty="0"/>
              <a:t>α προβλήματα πραγματικής ζωής.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Επίπεδο Δ: </a:t>
            </a:r>
            <a:r>
              <a:rPr sz="2400" dirty="0"/>
              <a:t>Ο μα</a:t>
            </a:r>
            <a:r>
              <a:rPr sz="2400" dirty="0" err="1"/>
              <a:t>θητής</a:t>
            </a:r>
            <a:r>
              <a:rPr sz="2400" dirty="0"/>
              <a:t> επ</a:t>
            </a:r>
            <a:r>
              <a:rPr sz="2400" dirty="0" err="1"/>
              <a:t>ιλέγει</a:t>
            </a:r>
            <a:r>
              <a:rPr sz="2400" dirty="0"/>
              <a:t> ή π</a:t>
            </a:r>
            <a:r>
              <a:rPr sz="2400" dirty="0" err="1"/>
              <a:t>ροτείνετ</a:t>
            </a:r>
            <a:r>
              <a:rPr sz="2400" dirty="0"/>
              <a:t>αι κατάλληλο επίπεδο.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dirty="0"/>
              <a:t>Πα</a:t>
            </a:r>
            <a:r>
              <a:rPr dirty="0" err="1"/>
              <a:t>ράδειγμ</a:t>
            </a:r>
            <a:r>
              <a:rPr dirty="0"/>
              <a:t>α 3</a:t>
            </a:r>
            <a:r>
              <a:rPr lang="el-GR" dirty="0"/>
              <a:t>ο</a:t>
            </a:r>
            <a:r>
              <a:rPr dirty="0"/>
              <a:t> – Φυσικές Επιστήμες: Σταθμοί Μάθησης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052116"/>
            <a:ext cx="9046139" cy="39978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400" b="1" i="1" u="sng" dirty="0" err="1"/>
              <a:t>Θέμ</a:t>
            </a:r>
            <a:r>
              <a:rPr sz="2400" b="1" i="1" u="sng" dirty="0"/>
              <a:t>α: οι 5 αισθήσεις</a:t>
            </a:r>
            <a:r>
              <a:rPr sz="2400" b="1" dirty="0"/>
              <a:t>.</a:t>
            </a:r>
            <a:endParaRPr lang="el-GR" sz="24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sz="2400" dirty="0" err="1"/>
              <a:t>Στ</a:t>
            </a:r>
            <a:r>
              <a:rPr sz="2400" dirty="0"/>
              <a:t>αθμός Α: παιχνίδι αφής.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sz="2400" dirty="0"/>
              <a:t> </a:t>
            </a:r>
            <a:r>
              <a:rPr sz="2400" dirty="0" err="1"/>
              <a:t>Στ</a:t>
            </a:r>
            <a:r>
              <a:rPr sz="2400" dirty="0"/>
              <a:t>αθμός Β: ήχοι – αναγνώριση και αντιστοίχιση.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sz="2400" dirty="0" err="1"/>
              <a:t>Στ</a:t>
            </a:r>
            <a:r>
              <a:rPr sz="2400" dirty="0"/>
              <a:t>αθμός Γ: μυρωδιές και παρατήρηση.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sz="2400" dirty="0" err="1"/>
              <a:t>Στ</a:t>
            </a:r>
            <a:r>
              <a:rPr sz="2400" dirty="0"/>
              <a:t>αθμός Δ: μικρό πείραμα με γεύσεις.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sz="2400" dirty="0" err="1"/>
              <a:t>Στ</a:t>
            </a:r>
            <a:r>
              <a:rPr sz="2400" dirty="0"/>
              <a:t>αθμός Ε: γραπτή ή προφορική αναφορά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8313367" cy="1077229"/>
          </a:xfrm>
        </p:spPr>
        <p:txBody>
          <a:bodyPr>
            <a:normAutofit/>
          </a:bodyPr>
          <a:lstStyle/>
          <a:p>
            <a:pPr algn="l"/>
            <a:r>
              <a:rPr dirty="0"/>
              <a:t>Πα</a:t>
            </a:r>
            <a:r>
              <a:rPr dirty="0" err="1"/>
              <a:t>ράδειγμ</a:t>
            </a:r>
            <a:r>
              <a:rPr dirty="0"/>
              <a:t>α 4</a:t>
            </a:r>
            <a:r>
              <a:rPr lang="el-GR" dirty="0"/>
              <a:t>ο</a:t>
            </a:r>
            <a:r>
              <a:rPr dirty="0"/>
              <a:t> – Μελέτη Περιβάλλοντος: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85285"/>
            <a:ext cx="9084239" cy="44393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2400" b="1" i="1" u="sng" dirty="0" err="1"/>
              <a:t>Θέμ</a:t>
            </a:r>
            <a:r>
              <a:rPr sz="2400" b="1" i="1" u="sng" dirty="0"/>
              <a:t>α: «Το χωριό/η πόλη μου».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sz="2400" i="1" dirty="0"/>
              <a:t>Επ</a:t>
            </a:r>
            <a:r>
              <a:rPr sz="2400" i="1" dirty="0" err="1"/>
              <a:t>ιλογή</a:t>
            </a:r>
            <a:r>
              <a:rPr sz="2400" i="1" dirty="0"/>
              <a:t> </a:t>
            </a:r>
            <a:r>
              <a:rPr sz="2400" i="1" dirty="0" err="1"/>
              <a:t>τρό</a:t>
            </a:r>
            <a:r>
              <a:rPr sz="2400" i="1" dirty="0"/>
              <a:t>που παρουσίασης:</a:t>
            </a:r>
          </a:p>
          <a:p>
            <a:pPr marL="0" indent="0">
              <a:buNone/>
            </a:pPr>
            <a:r>
              <a:rPr lang="en-US" sz="2400" dirty="0"/>
              <a:t>     -</a:t>
            </a:r>
            <a:r>
              <a:rPr sz="2400" dirty="0"/>
              <a:t>μα</a:t>
            </a:r>
            <a:r>
              <a:rPr sz="2400" dirty="0" err="1"/>
              <a:t>κέτ</a:t>
            </a:r>
            <a:r>
              <a:rPr sz="2400" dirty="0"/>
              <a:t>α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-</a:t>
            </a:r>
            <a:r>
              <a:rPr sz="2400" dirty="0" err="1"/>
              <a:t>κόμικ</a:t>
            </a:r>
            <a:endParaRPr sz="2400" dirty="0"/>
          </a:p>
          <a:p>
            <a:pPr>
              <a:buNone/>
            </a:pPr>
            <a:r>
              <a:rPr lang="el-GR" sz="2400" dirty="0"/>
              <a:t>     </a:t>
            </a:r>
            <a:r>
              <a:rPr lang="en-US" sz="2400" dirty="0"/>
              <a:t>-</a:t>
            </a:r>
            <a:r>
              <a:rPr sz="2400" dirty="0" err="1"/>
              <a:t>μικρή</a:t>
            </a:r>
            <a:r>
              <a:rPr sz="2400" dirty="0"/>
              <a:t> π</a:t>
            </a:r>
            <a:r>
              <a:rPr sz="2400" dirty="0" err="1"/>
              <a:t>ροφορική</a:t>
            </a:r>
            <a:r>
              <a:rPr sz="2400" dirty="0"/>
              <a:t> πα</a:t>
            </a:r>
            <a:r>
              <a:rPr sz="2400" dirty="0" err="1"/>
              <a:t>ρουσί</a:t>
            </a:r>
            <a:r>
              <a:rPr sz="2400" dirty="0"/>
              <a:t>αση</a:t>
            </a:r>
          </a:p>
          <a:p>
            <a:pPr>
              <a:buNone/>
            </a:pPr>
            <a:r>
              <a:rPr lang="el-GR" sz="2400" dirty="0"/>
              <a:t>   </a:t>
            </a:r>
            <a:r>
              <a:rPr sz="2400" dirty="0"/>
              <a:t>  </a:t>
            </a:r>
            <a:r>
              <a:rPr lang="en-US" sz="2400" dirty="0"/>
              <a:t>-</a:t>
            </a:r>
            <a:r>
              <a:rPr sz="2400" dirty="0" err="1"/>
              <a:t>εννοιολογικός</a:t>
            </a:r>
            <a:r>
              <a:rPr sz="2400" dirty="0"/>
              <a:t> </a:t>
            </a:r>
            <a:r>
              <a:rPr sz="2400" dirty="0" err="1"/>
              <a:t>χάρτης</a:t>
            </a:r>
            <a:endParaRPr sz="2400" dirty="0"/>
          </a:p>
          <a:p>
            <a:pPr>
              <a:buFont typeface="Wingdings" pitchFamily="2" charset="2"/>
              <a:buChar char="v"/>
            </a:pPr>
            <a:r>
              <a:rPr sz="2400" dirty="0"/>
              <a:t>Κα</a:t>
            </a:r>
            <a:r>
              <a:rPr sz="2400" dirty="0" err="1"/>
              <a:t>τάλληλο</a:t>
            </a:r>
            <a:r>
              <a:rPr sz="2400" dirty="0"/>
              <a:t> </a:t>
            </a:r>
            <a:r>
              <a:rPr sz="2400" dirty="0" err="1"/>
              <a:t>γι</a:t>
            </a:r>
            <a:r>
              <a:rPr sz="2400" dirty="0"/>
              <a:t>α παιδιά με δυσκολίες γραπτού λόγου.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8775" y="808056"/>
            <a:ext cx="9124949" cy="1077229"/>
          </a:xfrm>
        </p:spPr>
        <p:txBody>
          <a:bodyPr>
            <a:normAutofit/>
          </a:bodyPr>
          <a:lstStyle/>
          <a:p>
            <a:pPr algn="l"/>
            <a:r>
              <a:rPr dirty="0"/>
              <a:t>Πα</a:t>
            </a:r>
            <a:r>
              <a:rPr dirty="0" err="1"/>
              <a:t>ράδειγμ</a:t>
            </a:r>
            <a:r>
              <a:rPr dirty="0"/>
              <a:t>α 5</a:t>
            </a:r>
            <a:r>
              <a:rPr lang="el-GR" dirty="0"/>
              <a:t>ο</a:t>
            </a:r>
            <a:r>
              <a:rPr dirty="0"/>
              <a:t> – Κοινωνική &amp; Συναισθηματική 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8275" y="1885285"/>
            <a:ext cx="8684189" cy="32772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sz="2400" b="1" u="sng" dirty="0"/>
              <a:t>• </a:t>
            </a:r>
            <a:r>
              <a:rPr sz="2400" b="1" u="sng" dirty="0" err="1"/>
              <a:t>Κύκλος</a:t>
            </a:r>
            <a:r>
              <a:rPr sz="2400" b="1" u="sng" dirty="0"/>
              <a:t> </a:t>
            </a:r>
            <a:r>
              <a:rPr sz="2400" b="1" u="sng" dirty="0" err="1"/>
              <a:t>συζήτησης</a:t>
            </a:r>
            <a:r>
              <a:rPr sz="2400" b="1" u="sng" dirty="0"/>
              <a:t> </a:t>
            </a:r>
            <a:r>
              <a:rPr sz="2400" b="1" u="sng" dirty="0" err="1"/>
              <a:t>με</a:t>
            </a:r>
            <a:r>
              <a:rPr sz="2400" b="1" u="sng" dirty="0"/>
              <a:t> </a:t>
            </a:r>
            <a:r>
              <a:rPr sz="2400" b="1" u="sng" dirty="0" err="1"/>
              <a:t>δι</a:t>
            </a:r>
            <a:r>
              <a:rPr sz="2400" b="1" u="sng" dirty="0"/>
              <a:t>αφοροποιημένα μέσα έκφρασης:</a:t>
            </a:r>
          </a:p>
          <a:p>
            <a:pPr>
              <a:buNone/>
            </a:pPr>
            <a:r>
              <a:rPr lang="el-GR" sz="2400" dirty="0"/>
              <a:t> </a:t>
            </a:r>
            <a:r>
              <a:rPr sz="2400" dirty="0"/>
              <a:t>  - </a:t>
            </a:r>
            <a:r>
              <a:rPr sz="2400" dirty="0" err="1"/>
              <a:t>κά</a:t>
            </a:r>
            <a:r>
              <a:rPr lang="el-GR" sz="2400" dirty="0"/>
              <a:t>ρ</a:t>
            </a:r>
            <a:r>
              <a:rPr sz="2400" dirty="0" err="1"/>
              <a:t>τες</a:t>
            </a:r>
            <a:r>
              <a:rPr sz="2400" dirty="0"/>
              <a:t> </a:t>
            </a:r>
            <a:r>
              <a:rPr lang="en-US" sz="2400" dirty="0"/>
              <a:t> </a:t>
            </a:r>
            <a:r>
              <a:rPr sz="2400" dirty="0"/>
              <a:t>σ</a:t>
            </a:r>
            <a:r>
              <a:rPr lang="el-GR" sz="2400" dirty="0"/>
              <a:t>υ</a:t>
            </a:r>
            <a:r>
              <a:rPr sz="2400" dirty="0"/>
              <a:t>να</a:t>
            </a:r>
            <a:r>
              <a:rPr sz="2400" dirty="0" err="1"/>
              <a:t>ισθημάτων</a:t>
            </a:r>
            <a:endParaRPr sz="2400" dirty="0"/>
          </a:p>
          <a:p>
            <a:pPr>
              <a:buNone/>
            </a:pPr>
            <a:r>
              <a:rPr lang="el-GR" sz="2400" dirty="0"/>
              <a:t> </a:t>
            </a:r>
            <a:r>
              <a:rPr sz="2400" dirty="0"/>
              <a:t>  - ζ</a:t>
            </a:r>
            <a:r>
              <a:rPr lang="el-GR" sz="2400" dirty="0"/>
              <a:t>ω</a:t>
            </a:r>
            <a:r>
              <a:rPr sz="2400" dirty="0" err="1"/>
              <a:t>γρ</a:t>
            </a:r>
            <a:r>
              <a:rPr sz="2400" dirty="0"/>
              <a:t>αφική αντί για γραφή</a:t>
            </a:r>
          </a:p>
          <a:p>
            <a:pPr>
              <a:buNone/>
            </a:pPr>
            <a:r>
              <a:rPr lang="el-GR" sz="2400" dirty="0"/>
              <a:t> </a:t>
            </a:r>
            <a:r>
              <a:rPr sz="2400" dirty="0"/>
              <a:t>  - </a:t>
            </a:r>
            <a:r>
              <a:rPr sz="2400" dirty="0" err="1"/>
              <a:t>ιστορ</a:t>
            </a:r>
            <a:r>
              <a:rPr lang="el-GR" sz="2400" dirty="0"/>
              <a:t>ί</a:t>
            </a:r>
            <a:r>
              <a:rPr sz="2400" dirty="0" err="1"/>
              <a:t>ες</a:t>
            </a:r>
            <a:r>
              <a:rPr sz="2400" dirty="0"/>
              <a:t> </a:t>
            </a:r>
            <a:r>
              <a:rPr sz="2400" dirty="0" err="1"/>
              <a:t>κοινωνικ</a:t>
            </a:r>
            <a:r>
              <a:rPr lang="el-GR" sz="2400" dirty="0"/>
              <a:t>ώ</a:t>
            </a:r>
            <a:r>
              <a:rPr sz="2400" dirty="0"/>
              <a:t>ν </a:t>
            </a:r>
            <a:r>
              <a:rPr sz="2400" dirty="0" err="1"/>
              <a:t>δεξιοτήτων</a:t>
            </a:r>
            <a:endParaRPr sz="2400" dirty="0"/>
          </a:p>
          <a:p>
            <a:pPr>
              <a:buFont typeface="Wingdings" pitchFamily="2" charset="2"/>
              <a:buChar char="v"/>
            </a:pPr>
            <a:r>
              <a:rPr sz="2400" dirty="0"/>
              <a:t> </a:t>
            </a:r>
            <a:r>
              <a:rPr sz="2400" dirty="0" err="1"/>
              <a:t>Ιδι</a:t>
            </a:r>
            <a:r>
              <a:rPr sz="2400" dirty="0"/>
              <a:t>αίτερα αποτελεσματικό για παιδιά με ΔΑΔ/ΔΕΠ-Υ.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άντισο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{AC6965CE-4281-4C71-A731-441239C66BF0}TF37254b02-f5b5-44b0-803d-e6af9466a02460aaf493-81dd3e79f9ba</Template>
  <TotalTime>55</TotalTime>
  <Words>472</Words>
  <Application>Microsoft Office PowerPoint</Application>
  <PresentationFormat>Ευρεία οθόνη</PresentationFormat>
  <Paragraphs>79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MS Shell Dlg 2</vt:lpstr>
      <vt:lpstr>Wingdings</vt:lpstr>
      <vt:lpstr>Wingdings 3</vt:lpstr>
      <vt:lpstr>Μάντισον</vt:lpstr>
      <vt:lpstr>Διαφοροποιημένη Διδασκαλία</vt:lpstr>
      <vt:lpstr>Τι είναι η Διαφοροποιημένη Διδασκαλία;</vt:lpstr>
      <vt:lpstr>Ρόλος Τμήματος Ένταξης</vt:lpstr>
      <vt:lpstr>Τι Λαμβάνει Υπόψη ο Εκπαιδευτικός;</vt:lpstr>
      <vt:lpstr>Παράδειγμα 1ο – Γλώσσα: Εμπλουτισμένη Ανάγνωση</vt:lpstr>
      <vt:lpstr>Παράδειγμα 2ο – Μαθηματικά: Πολυεπίπεδα Φύλλα Εργασίας</vt:lpstr>
      <vt:lpstr>Παράδειγμα 3ο – Φυσικές Επιστήμες: Σταθμοί Μάθησης</vt:lpstr>
      <vt:lpstr>Παράδειγμα 4ο – Μελέτη Περιβάλλοντος: Project</vt:lpstr>
      <vt:lpstr>Παράδειγμα 5ο – Κοινωνική &amp; Συναισθηματική Αγωγή</vt:lpstr>
      <vt:lpstr>Παράδειγμα 6ο – ΤΠΕ στην Υποστήριξη</vt:lpstr>
      <vt:lpstr>Συνεργασία με Γονείς</vt:lpstr>
      <vt:lpstr>Συμπεράσματα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ΣΟΦΙΑ ΚΡΑΒΒΑΡΗ</dc:creator>
  <cp:lastModifiedBy>ΣΟΦΙΑ ΚΡΑΒΒΑΡΗ</cp:lastModifiedBy>
  <cp:revision>16</cp:revision>
  <dcterms:created xsi:type="dcterms:W3CDTF">2025-12-11T20:24:15Z</dcterms:created>
  <dcterms:modified xsi:type="dcterms:W3CDTF">2026-03-15T21:14:02Z</dcterms:modified>
</cp:coreProperties>
</file>