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80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19151"/>
            <a:ext cx="7772400" cy="2095499"/>
          </a:xfrm>
        </p:spPr>
        <p:txBody>
          <a:bodyPr>
            <a:normAutofit/>
          </a:bodyPr>
          <a:lstStyle/>
          <a:p>
            <a:r>
              <a:rPr sz="5400" b="1" dirty="0" err="1"/>
              <a:t>Σχολική</a:t>
            </a:r>
            <a:r>
              <a:rPr sz="5400" b="1" dirty="0"/>
              <a:t> </a:t>
            </a:r>
            <a:r>
              <a:rPr sz="5400" b="1" dirty="0" err="1"/>
              <a:t>Δι</a:t>
            </a:r>
            <a:r>
              <a:rPr sz="5400" b="1" dirty="0"/>
              <a:t>αμεσολάβηση</a:t>
            </a:r>
          </a:p>
        </p:txBody>
      </p:sp>
      <p:sp useBgFill="1"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0650" y="2914651"/>
            <a:ext cx="6400800" cy="2286000"/>
          </a:xfrm>
          <a:ln>
            <a:noFill/>
          </a:ln>
        </p:spPr>
        <p:txBody>
          <a:bodyPr>
            <a:noAutofit/>
          </a:bodyPr>
          <a:lstStyle/>
          <a:p>
            <a:r>
              <a:rPr lang="el-GR" sz="4400" b="1" dirty="0">
                <a:solidFill>
                  <a:schemeClr val="tx1"/>
                </a:solidFill>
              </a:rPr>
              <a:t>ΕΝΑΣ Ο∆ΗΓΟΣ ΓΙΑ ΤΗΝ ΕΠΙΛΥΣΗ ΣΥΓΚΡΟΥΣΕΩΝ ΣΤΟ ΣΧΟΛΕΙΟ ΑΠO ΟΜΗΛΙΚΟΥΣ</a:t>
            </a:r>
            <a:endParaRPr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EEA1C0-6E71-D4FF-7B6D-17B8D408057B}"/>
              </a:ext>
            </a:extLst>
          </p:cNvPr>
          <p:cNvSpPr txBox="1"/>
          <p:nvPr/>
        </p:nvSpPr>
        <p:spPr>
          <a:xfrm>
            <a:off x="0" y="19734"/>
            <a:ext cx="8991599" cy="7296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Εξηγούν τους κανόνες της διαμεσολάβησης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l-GR" sz="2800" b="1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ΑΚΟΥΜΕ ΠΡΟΣΕΚΤΙΚΑ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l-GR" sz="2800" b="1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ΔΙΑΚΟΠΤΟΥΜΕ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l-GR" sz="2800" b="1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ΧΑΡΑΚΤΗΡΙΖΟΥΜΕ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l-GR" sz="2800" b="1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ΟΤΙ ΠΟΥΜΕ ΕΙΝΑΙ ΕΜΠΙΣΤΕΥΤΙΚΟ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ΒΑΣΙΚΕΣ ΕΡΩΤΗΣΕΙΣ:  1) ΤΙ ΕΓΙΝΕ;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2) ΠΩΣ ΕΝΙΩΣΕΣ;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3) ΤΙ ΠΡΟΤΕΙΝΕΙΣ ΝΑ ΓΙΝΕΙ;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ΘΥΜΑΜΑΙ! 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ΔΙΑΜΕΣΟΛΑΒΗΤΕΣ ΔΕΝ ΠΕΡΝΟΥΝ ΘΕΣΗ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ΠΡΟΤΕΙΝΟΥΝ ΛΥΣΗ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ΥΠΟΓΡΑΦΗ ΣΥΜΒΟΛΑΙΟΥ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218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14CCD-B1FF-DA84-FC89-28C2AB58F1BB}"/>
              </a:ext>
            </a:extLst>
          </p:cNvPr>
          <p:cNvSpPr txBox="1"/>
          <p:nvPr/>
        </p:nvSpPr>
        <p:spPr>
          <a:xfrm>
            <a:off x="142875" y="1052676"/>
            <a:ext cx="8420099" cy="5502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i="1" u="sng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ΜΑΘΗΤΕΣ που ζητούν τη ΔΙΑΜΕΣΟΛΑΒΗΣΗ</a:t>
            </a:r>
          </a:p>
          <a:p>
            <a:pPr marL="59436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i="1" u="sng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ΓΡΑΦΟΥΝ ΤΟ ΑΙΤΗΜΑ ΤΟΥΣ ΓΙΑ ΔΙΑΜΕΣΟΛΑΒΗΣΗ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9436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ΒΑΖΟΥΝ ΣΤΟ ΚΟΥΤΙ ΔΙΑΜΕΣΟΛΑΒΗΣΗΣ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ΣΥΜΜΕΤΕΧΟΥΝ ΣΤΗ ΔΙΑΜΕΣΟΛΑΒΗΣΗ ΜΕ ΤΗ ΘΕΛΗΣΗ ΤΟΥΣ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ΕΞΗΓΟΥΝ ΗΡΕΜΑ ΚΑΙ ΜΕ ΑΠΛΟ ΤΡΟΠΟ ΤΙ ΣΥΝΕΒΗ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93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3E0D14-1AC1-AB05-75C1-8C75F2E50AB9}"/>
              </a:ext>
            </a:extLst>
          </p:cNvPr>
          <p:cNvSpPr txBox="1"/>
          <p:nvPr/>
        </p:nvSpPr>
        <p:spPr>
          <a:xfrm>
            <a:off x="0" y="962876"/>
            <a:ext cx="8886825" cy="6026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ΑΚΟΥΝΕ ΠΡΟΣΕΚΤΙΚΑ ΤΟ ΣΥΜΜΑΘΗΤΗ ΤΟΥΣ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ΔΙΑΚΟΠΤΟΥΝ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ΧΑΡΑΚΤΗΡΙΖΟΥΝ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ΠΡΟΤΕΙΝΟΥΝ ΜΙΑ ΛΥΣΗ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ΥΠΟΓΡΑΦΟΥΝ ΤΟ ΣΥΜΒΟΛΑΙΟ</a:t>
            </a:r>
            <a:endParaRPr lang="el-G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800" b="1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ΔΙΑΔΙΚΑΣΙΑ ΤΗΣ ΔΙΑΜΕΣΟΛΑΒΗΣΗΣ ΕΙΝΑΙ ΕΜΠΙΣΤΕΥΤΙΚΗ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3913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 err="1">
                <a:solidFill>
                  <a:srgbClr val="7030A0"/>
                </a:solidFill>
              </a:rPr>
              <a:t>Τι</a:t>
            </a:r>
            <a:r>
              <a:rPr b="1" dirty="0">
                <a:solidFill>
                  <a:srgbClr val="7030A0"/>
                </a:solidFill>
              </a:rPr>
              <a:t> </a:t>
            </a:r>
            <a:r>
              <a:rPr b="1" dirty="0" err="1">
                <a:solidFill>
                  <a:srgbClr val="7030A0"/>
                </a:solidFill>
              </a:rPr>
              <a:t>είν</a:t>
            </a:r>
            <a:r>
              <a:rPr b="1" dirty="0">
                <a:solidFill>
                  <a:srgbClr val="7030A0"/>
                </a:solidFill>
              </a:rPr>
              <a:t>αι η Σχολική Διαμεσολάβηση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endParaRPr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b="1" dirty="0"/>
              <a:t>Η </a:t>
            </a:r>
            <a:r>
              <a:rPr lang="el-GR" b="1" dirty="0"/>
              <a:t>Σ</a:t>
            </a:r>
            <a:r>
              <a:rPr b="1" dirty="0" err="1"/>
              <a:t>χολική</a:t>
            </a:r>
            <a:r>
              <a:rPr b="1" dirty="0"/>
              <a:t> </a:t>
            </a:r>
            <a:r>
              <a:rPr lang="el-GR" b="1" dirty="0"/>
              <a:t>Δ</a:t>
            </a:r>
            <a:r>
              <a:rPr b="1" dirty="0"/>
              <a:t>ια</a:t>
            </a:r>
            <a:r>
              <a:rPr b="1" dirty="0" err="1"/>
              <a:t>μεσολά</a:t>
            </a:r>
            <a:r>
              <a:rPr b="1" dirty="0"/>
              <a:t>βηση είναι μια διαδικασία κατά την οποία μαθητές, εκπαιδευμένοι ως διαμεσολαβητές, βοηθούν συνομηλίκους τους να επιλύσουν ειρηνικά τις διαφωνίες και συγκρούσεις τους.</a:t>
            </a:r>
          </a:p>
          <a:p>
            <a:pPr algn="just"/>
            <a:endParaRPr b="1" dirty="0"/>
          </a:p>
          <a:p>
            <a:r>
              <a:rPr b="1" i="1" u="sng" dirty="0" err="1"/>
              <a:t>Στόχος</a:t>
            </a:r>
            <a:r>
              <a:rPr b="1" i="1" u="sng" dirty="0"/>
              <a:t>: η </a:t>
            </a:r>
            <a:r>
              <a:rPr b="1" i="1" u="sng" dirty="0" err="1"/>
              <a:t>ενίσχυση</a:t>
            </a:r>
            <a:r>
              <a:rPr b="1" i="1" u="sng" dirty="0"/>
              <a:t> </a:t>
            </a:r>
            <a:r>
              <a:rPr b="1" i="1" u="sng" dirty="0" err="1"/>
              <a:t>του</a:t>
            </a:r>
            <a:r>
              <a:rPr b="1" i="1" u="sng" dirty="0"/>
              <a:t> </a:t>
            </a:r>
            <a:r>
              <a:rPr b="1" i="1" u="sng" dirty="0" err="1"/>
              <a:t>δι</a:t>
            </a:r>
            <a:r>
              <a:rPr b="1" i="1" u="sng" dirty="0"/>
              <a:t>αλόγου, της ενσυναίσθησης και της συνεργασίας.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5037"/>
          </a:xfrm>
        </p:spPr>
        <p:txBody>
          <a:bodyPr/>
          <a:lstStyle/>
          <a:p>
            <a:r>
              <a:rPr b="1" dirty="0" err="1">
                <a:solidFill>
                  <a:srgbClr val="7030A0"/>
                </a:solidFill>
              </a:rPr>
              <a:t>Στόχοι</a:t>
            </a:r>
            <a:r>
              <a:rPr b="1" dirty="0">
                <a:solidFill>
                  <a:srgbClr val="7030A0"/>
                </a:solidFill>
              </a:rPr>
              <a:t> </a:t>
            </a:r>
            <a:r>
              <a:rPr b="1" dirty="0" err="1">
                <a:solidFill>
                  <a:srgbClr val="7030A0"/>
                </a:solidFill>
              </a:rPr>
              <a:t>της</a:t>
            </a:r>
            <a:r>
              <a:rPr b="1" dirty="0">
                <a:solidFill>
                  <a:srgbClr val="7030A0"/>
                </a:solidFill>
              </a:rPr>
              <a:t> </a:t>
            </a:r>
            <a:r>
              <a:rPr b="1" dirty="0" err="1">
                <a:solidFill>
                  <a:srgbClr val="7030A0"/>
                </a:solidFill>
              </a:rPr>
              <a:t>Δι</a:t>
            </a:r>
            <a:r>
              <a:rPr b="1" dirty="0">
                <a:solidFill>
                  <a:srgbClr val="7030A0"/>
                </a:solidFill>
              </a:rPr>
              <a:t>αμεσολάβησης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76350"/>
            <a:ext cx="8610600" cy="51244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sz="5100" dirty="0"/>
              <a:t>• </a:t>
            </a:r>
            <a:r>
              <a:rPr sz="5100" b="1" dirty="0" err="1"/>
              <a:t>Μείωση</a:t>
            </a:r>
            <a:r>
              <a:rPr sz="5100" b="1" dirty="0"/>
              <a:t> </a:t>
            </a:r>
            <a:r>
              <a:rPr sz="5100" b="1" dirty="0" err="1"/>
              <a:t>εντάσεων</a:t>
            </a:r>
            <a:r>
              <a:rPr sz="5100" b="1" dirty="0"/>
              <a:t> και π</a:t>
            </a:r>
            <a:r>
              <a:rPr sz="5100" b="1" dirty="0" err="1"/>
              <a:t>εριστ</a:t>
            </a:r>
            <a:r>
              <a:rPr sz="5100" b="1" dirty="0"/>
              <a:t>ατικών βίας στο σχολείο</a:t>
            </a:r>
            <a:endParaRPr lang="el-GR" sz="5100" b="1" dirty="0"/>
          </a:p>
          <a:p>
            <a:pPr marL="0" indent="0">
              <a:buNone/>
            </a:pPr>
            <a:endParaRPr sz="5100" b="1" dirty="0"/>
          </a:p>
          <a:p>
            <a:pPr marL="0" indent="0">
              <a:buNone/>
            </a:pPr>
            <a:r>
              <a:rPr sz="5100" b="1" dirty="0"/>
              <a:t>• </a:t>
            </a:r>
            <a:r>
              <a:rPr sz="5100" b="1" dirty="0" err="1"/>
              <a:t>Ενίσχυση</a:t>
            </a:r>
            <a:r>
              <a:rPr sz="5100" b="1" dirty="0"/>
              <a:t> </a:t>
            </a:r>
            <a:r>
              <a:rPr sz="5100" b="1" dirty="0" err="1"/>
              <a:t>της</a:t>
            </a:r>
            <a:r>
              <a:rPr sz="5100" b="1" dirty="0"/>
              <a:t> υπ</a:t>
            </a:r>
            <a:r>
              <a:rPr sz="5100" b="1" dirty="0" err="1"/>
              <a:t>ευθυνότητ</a:t>
            </a:r>
            <a:r>
              <a:rPr sz="5100" b="1" dirty="0"/>
              <a:t>ας και της ενεργού συμμετοχής των μαθητών</a:t>
            </a:r>
            <a:endParaRPr lang="el-GR" sz="5100" b="1" dirty="0"/>
          </a:p>
          <a:p>
            <a:pPr marL="0" indent="0">
              <a:buNone/>
            </a:pPr>
            <a:endParaRPr sz="5100" b="1" dirty="0"/>
          </a:p>
          <a:p>
            <a:pPr marL="0" indent="0">
              <a:buNone/>
            </a:pPr>
            <a:r>
              <a:rPr sz="5100" b="1" dirty="0"/>
              <a:t>• </a:t>
            </a:r>
            <a:r>
              <a:rPr sz="5100" b="1" dirty="0" err="1"/>
              <a:t>Δημιουργί</a:t>
            </a:r>
            <a:r>
              <a:rPr sz="5100" b="1" dirty="0"/>
              <a:t>α θετικού και ασφαλούς σχολικού κλίματος</a:t>
            </a:r>
            <a:endParaRPr lang="el-GR" sz="5100" b="1" dirty="0"/>
          </a:p>
          <a:p>
            <a:pPr marL="0" indent="0">
              <a:buNone/>
            </a:pPr>
            <a:endParaRPr sz="5100" b="1" dirty="0"/>
          </a:p>
          <a:p>
            <a:pPr marL="0" indent="0">
              <a:buNone/>
            </a:pPr>
            <a:r>
              <a:rPr sz="5100" b="1" dirty="0"/>
              <a:t>• Κα</a:t>
            </a:r>
            <a:r>
              <a:rPr sz="5100" b="1" dirty="0" err="1"/>
              <a:t>λλιέργει</a:t>
            </a:r>
            <a:r>
              <a:rPr sz="5100" b="1" dirty="0"/>
              <a:t>α δεξιοτήτων επικοινωνίας, συνεργασίας και ενσυναίσθησης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i="1" dirty="0">
                <a:solidFill>
                  <a:srgbClr val="7030A0"/>
                </a:solidFill>
              </a:rPr>
              <a:t>Ο </a:t>
            </a:r>
            <a:r>
              <a:rPr b="1" i="1" dirty="0" err="1">
                <a:solidFill>
                  <a:srgbClr val="7030A0"/>
                </a:solidFill>
              </a:rPr>
              <a:t>Ρόλος</a:t>
            </a:r>
            <a:r>
              <a:rPr b="1" i="1" dirty="0">
                <a:solidFill>
                  <a:srgbClr val="7030A0"/>
                </a:solidFill>
              </a:rPr>
              <a:t> </a:t>
            </a:r>
            <a:r>
              <a:rPr b="1" i="1" dirty="0" err="1">
                <a:solidFill>
                  <a:srgbClr val="7030A0"/>
                </a:solidFill>
              </a:rPr>
              <a:t>του</a:t>
            </a:r>
            <a:r>
              <a:rPr b="1" i="1" dirty="0">
                <a:solidFill>
                  <a:srgbClr val="7030A0"/>
                </a:solidFill>
              </a:rPr>
              <a:t> Μα</a:t>
            </a:r>
            <a:r>
              <a:rPr b="1" i="1" dirty="0" err="1">
                <a:solidFill>
                  <a:srgbClr val="7030A0"/>
                </a:solidFill>
              </a:rPr>
              <a:t>θητή-Δι</a:t>
            </a:r>
            <a:r>
              <a:rPr b="1" i="1" dirty="0">
                <a:solidFill>
                  <a:srgbClr val="7030A0"/>
                </a:solidFill>
              </a:rPr>
              <a:t>αμεσολαβητή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82015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b="1" dirty="0"/>
              <a:t>• </a:t>
            </a:r>
            <a:r>
              <a:rPr sz="3500" b="1" dirty="0" err="1"/>
              <a:t>Ακούει</a:t>
            </a:r>
            <a:r>
              <a:rPr sz="3500" b="1" dirty="0"/>
              <a:t> </a:t>
            </a:r>
            <a:r>
              <a:rPr sz="3500" b="1" dirty="0" err="1"/>
              <a:t>με</a:t>
            </a:r>
            <a:r>
              <a:rPr sz="3500" b="1" dirty="0"/>
              <a:t> π</a:t>
            </a:r>
            <a:r>
              <a:rPr sz="3500" b="1" dirty="0" err="1"/>
              <a:t>ροσοχή</a:t>
            </a:r>
            <a:r>
              <a:rPr sz="3500" b="1" dirty="0"/>
              <a:t> και </a:t>
            </a:r>
            <a:r>
              <a:rPr sz="3500" b="1" dirty="0" err="1"/>
              <a:t>χωρίς</a:t>
            </a:r>
            <a:r>
              <a:rPr sz="3500" b="1" dirty="0"/>
              <a:t> να πα</a:t>
            </a:r>
            <a:r>
              <a:rPr sz="3500" b="1" dirty="0" err="1"/>
              <a:t>ίρνει</a:t>
            </a:r>
            <a:r>
              <a:rPr sz="3500" b="1" dirty="0"/>
              <a:t> </a:t>
            </a:r>
            <a:r>
              <a:rPr sz="3500" b="1" dirty="0" err="1"/>
              <a:t>θέση</a:t>
            </a:r>
            <a:endParaRPr lang="el-GR" sz="3500" b="1" dirty="0"/>
          </a:p>
          <a:p>
            <a:pPr marL="0" indent="0">
              <a:buNone/>
            </a:pPr>
            <a:endParaRPr sz="3500" b="1" dirty="0"/>
          </a:p>
          <a:p>
            <a:pPr marL="0" indent="0">
              <a:buNone/>
            </a:pPr>
            <a:r>
              <a:rPr sz="3500" b="1" dirty="0"/>
              <a:t>• </a:t>
            </a:r>
            <a:r>
              <a:rPr sz="3500" b="1" dirty="0" err="1"/>
              <a:t>Βοηθά</a:t>
            </a:r>
            <a:r>
              <a:rPr sz="3500" b="1" dirty="0"/>
              <a:t> </a:t>
            </a:r>
            <a:r>
              <a:rPr sz="3500" b="1" dirty="0" err="1"/>
              <a:t>τους</a:t>
            </a:r>
            <a:r>
              <a:rPr sz="3500" b="1" dirty="0"/>
              <a:t> </a:t>
            </a:r>
            <a:r>
              <a:rPr sz="3500" b="1" dirty="0" err="1"/>
              <a:t>συμμ</a:t>
            </a:r>
            <a:r>
              <a:rPr sz="3500" b="1" dirty="0"/>
              <a:t>αθητές του να εκφράσουν τα συναισθήματά τους</a:t>
            </a:r>
            <a:endParaRPr lang="el-GR" sz="3500" b="1" dirty="0"/>
          </a:p>
          <a:p>
            <a:pPr marL="0" indent="0">
              <a:buNone/>
            </a:pPr>
            <a:endParaRPr sz="3500" b="1" dirty="0"/>
          </a:p>
          <a:p>
            <a:pPr marL="0" indent="0">
              <a:buNone/>
            </a:pPr>
            <a:r>
              <a:rPr sz="3500" b="1" dirty="0"/>
              <a:t>• </a:t>
            </a:r>
            <a:r>
              <a:rPr sz="3500" b="1" dirty="0" err="1"/>
              <a:t>Ενθ</a:t>
            </a:r>
            <a:r>
              <a:rPr sz="3500" b="1" dirty="0"/>
              <a:t>αρρύνει τον διάλογο και την κατανόηση</a:t>
            </a:r>
            <a:endParaRPr lang="el-GR" sz="3500" b="1" dirty="0"/>
          </a:p>
          <a:p>
            <a:pPr marL="0" indent="0">
              <a:buNone/>
            </a:pPr>
            <a:endParaRPr sz="3500" b="1" dirty="0"/>
          </a:p>
          <a:p>
            <a:pPr marL="0" indent="0">
              <a:buNone/>
            </a:pPr>
            <a:r>
              <a:rPr sz="3500" b="1" dirty="0"/>
              <a:t>• Υπ</a:t>
            </a:r>
            <a:r>
              <a:rPr sz="3500" b="1" dirty="0" err="1"/>
              <a:t>οστηρίζει</a:t>
            </a:r>
            <a:r>
              <a:rPr sz="3500" b="1" dirty="0"/>
              <a:t> </a:t>
            </a:r>
            <a:r>
              <a:rPr sz="3500" b="1" dirty="0" err="1"/>
              <a:t>την</a:t>
            </a:r>
            <a:r>
              <a:rPr sz="3500" b="1" dirty="0"/>
              <a:t> </a:t>
            </a:r>
            <a:r>
              <a:rPr sz="3500" b="1" dirty="0" err="1"/>
              <a:t>εύρεση</a:t>
            </a:r>
            <a:r>
              <a:rPr sz="3500" b="1" dirty="0"/>
              <a:t> </a:t>
            </a:r>
            <a:r>
              <a:rPr sz="3500" b="1" dirty="0" err="1"/>
              <a:t>λύσης</a:t>
            </a:r>
            <a:r>
              <a:rPr sz="3500" b="1" dirty="0"/>
              <a:t> απ</a:t>
            </a:r>
            <a:r>
              <a:rPr sz="3500" b="1" dirty="0" err="1"/>
              <a:t>οδεκτής</a:t>
            </a:r>
            <a:r>
              <a:rPr sz="3500" b="1" dirty="0"/>
              <a:t> και από </a:t>
            </a:r>
            <a:r>
              <a:rPr sz="3500" b="1" dirty="0" err="1"/>
              <a:t>τις</a:t>
            </a:r>
            <a:r>
              <a:rPr sz="3500" b="1" dirty="0"/>
              <a:t> </a:t>
            </a:r>
            <a:r>
              <a:rPr sz="3500" b="1" dirty="0" err="1"/>
              <a:t>δύο</a:t>
            </a:r>
            <a:r>
              <a:rPr sz="3500" b="1" dirty="0"/>
              <a:t> π</a:t>
            </a:r>
            <a:r>
              <a:rPr sz="3500" b="1" dirty="0" err="1"/>
              <a:t>λευρές</a:t>
            </a:r>
            <a:endParaRPr lang="en-US" sz="3500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0287"/>
          </a:xfrm>
        </p:spPr>
        <p:txBody>
          <a:bodyPr>
            <a:normAutofit fontScale="90000"/>
          </a:bodyPr>
          <a:lstStyle/>
          <a:p>
            <a:r>
              <a:rPr b="1" i="1" dirty="0">
                <a:solidFill>
                  <a:srgbClr val="7030A0"/>
                </a:solidFill>
              </a:rPr>
              <a:t>Η </a:t>
            </a:r>
            <a:r>
              <a:rPr b="1" i="1" dirty="0" err="1">
                <a:solidFill>
                  <a:srgbClr val="7030A0"/>
                </a:solidFill>
              </a:rPr>
              <a:t>Δι</a:t>
            </a:r>
            <a:r>
              <a:rPr b="1" i="1" dirty="0">
                <a:solidFill>
                  <a:srgbClr val="7030A0"/>
                </a:solidFill>
              </a:rPr>
              <a:t>αδικασία της Διαμεσολάβησης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5" y="1295400"/>
            <a:ext cx="8734425" cy="5010149"/>
          </a:xfrm>
        </p:spPr>
        <p:txBody>
          <a:bodyPr>
            <a:normAutofit fontScale="92500"/>
          </a:bodyPr>
          <a:lstStyle/>
          <a:p>
            <a:r>
              <a:rPr b="1" dirty="0" err="1"/>
              <a:t>Προσέγγιση</a:t>
            </a:r>
            <a:r>
              <a:rPr b="1" dirty="0"/>
              <a:t> </a:t>
            </a:r>
            <a:r>
              <a:rPr b="1" dirty="0" err="1"/>
              <a:t>των</a:t>
            </a:r>
            <a:r>
              <a:rPr b="1" dirty="0"/>
              <a:t> μα</a:t>
            </a:r>
            <a:r>
              <a:rPr b="1" dirty="0" err="1"/>
              <a:t>θητών</a:t>
            </a:r>
            <a:r>
              <a:rPr b="1" dirty="0"/>
              <a:t> π</a:t>
            </a:r>
            <a:r>
              <a:rPr b="1" dirty="0" err="1"/>
              <a:t>ου</a:t>
            </a:r>
            <a:r>
              <a:rPr b="1" dirty="0"/>
              <a:t> </a:t>
            </a:r>
            <a:r>
              <a:rPr b="1" dirty="0" err="1"/>
              <a:t>έχουν</a:t>
            </a:r>
            <a:r>
              <a:rPr b="1" dirty="0"/>
              <a:t> </a:t>
            </a:r>
            <a:r>
              <a:rPr b="1" dirty="0" err="1"/>
              <a:t>τη</a:t>
            </a:r>
            <a:r>
              <a:rPr b="1" dirty="0"/>
              <a:t> </a:t>
            </a:r>
            <a:r>
              <a:rPr b="1" dirty="0" err="1"/>
              <a:t>δι</a:t>
            </a:r>
            <a:r>
              <a:rPr b="1" dirty="0"/>
              <a:t>αφωνία</a:t>
            </a:r>
            <a:endParaRPr lang="el-GR" b="1" dirty="0"/>
          </a:p>
          <a:p>
            <a:endParaRPr b="1" dirty="0"/>
          </a:p>
          <a:p>
            <a:r>
              <a:rPr b="1" dirty="0" err="1"/>
              <a:t>Συνάντηση</a:t>
            </a:r>
            <a:r>
              <a:rPr b="1" dirty="0"/>
              <a:t> </a:t>
            </a:r>
            <a:r>
              <a:rPr b="1" dirty="0" err="1"/>
              <a:t>με</a:t>
            </a:r>
            <a:r>
              <a:rPr b="1" dirty="0"/>
              <a:t> </a:t>
            </a:r>
            <a:r>
              <a:rPr lang="el-GR" b="1" dirty="0"/>
              <a:t>την </a:t>
            </a:r>
            <a:r>
              <a:rPr b="1" dirty="0"/>
              <a:t>πα</a:t>
            </a:r>
            <a:r>
              <a:rPr b="1" dirty="0" err="1"/>
              <a:t>ρουσί</a:t>
            </a:r>
            <a:r>
              <a:rPr b="1" dirty="0"/>
              <a:t>α </a:t>
            </a:r>
            <a:r>
              <a:rPr lang="el-GR" b="1" dirty="0"/>
              <a:t>των </a:t>
            </a:r>
            <a:r>
              <a:rPr b="1" dirty="0" err="1"/>
              <a:t>δι</a:t>
            </a:r>
            <a:r>
              <a:rPr b="1" dirty="0"/>
              <a:t>αμεσολαβητών</a:t>
            </a:r>
            <a:endParaRPr lang="el-GR" b="1" dirty="0"/>
          </a:p>
          <a:p>
            <a:endParaRPr b="1" dirty="0"/>
          </a:p>
          <a:p>
            <a:r>
              <a:rPr b="1" dirty="0" err="1"/>
              <a:t>Έκφρ</a:t>
            </a:r>
            <a:r>
              <a:rPr b="1" dirty="0"/>
              <a:t>αση συναισθημάτων και απόψεων</a:t>
            </a:r>
            <a:endParaRPr lang="el-GR" b="1" dirty="0"/>
          </a:p>
          <a:p>
            <a:endParaRPr b="1" dirty="0"/>
          </a:p>
          <a:p>
            <a:r>
              <a:rPr b="1" dirty="0" err="1"/>
              <a:t>Συζήτηση</a:t>
            </a:r>
            <a:r>
              <a:rPr b="1" dirty="0"/>
              <a:t> και ανα</a:t>
            </a:r>
            <a:r>
              <a:rPr b="1" dirty="0" err="1"/>
              <a:t>ζήτηση</a:t>
            </a:r>
            <a:r>
              <a:rPr b="1" dirty="0"/>
              <a:t> </a:t>
            </a:r>
            <a:r>
              <a:rPr b="1" dirty="0" err="1"/>
              <a:t>λύσης</a:t>
            </a:r>
            <a:endParaRPr lang="el-GR" b="1" dirty="0"/>
          </a:p>
          <a:p>
            <a:endParaRPr b="1" dirty="0"/>
          </a:p>
          <a:p>
            <a:r>
              <a:rPr b="1" dirty="0" err="1"/>
              <a:t>Συμφωνί</a:t>
            </a:r>
            <a:r>
              <a:rPr b="1" dirty="0"/>
              <a:t>α και δέσμευση για εφαρμογή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2187"/>
          </a:xfrm>
        </p:spPr>
        <p:txBody>
          <a:bodyPr>
            <a:normAutofit fontScale="90000"/>
          </a:bodyPr>
          <a:lstStyle/>
          <a:p>
            <a:r>
              <a:rPr b="1" i="1" dirty="0" err="1">
                <a:solidFill>
                  <a:srgbClr val="7030A0"/>
                </a:solidFill>
              </a:rPr>
              <a:t>Οφέλη</a:t>
            </a:r>
            <a:r>
              <a:rPr b="1" i="1" dirty="0">
                <a:solidFill>
                  <a:srgbClr val="7030A0"/>
                </a:solidFill>
              </a:rPr>
              <a:t> </a:t>
            </a:r>
            <a:r>
              <a:rPr b="1" i="1" dirty="0" err="1">
                <a:solidFill>
                  <a:srgbClr val="7030A0"/>
                </a:solidFill>
              </a:rPr>
              <a:t>της</a:t>
            </a:r>
            <a:r>
              <a:rPr b="1" i="1" dirty="0">
                <a:solidFill>
                  <a:srgbClr val="7030A0"/>
                </a:solidFill>
              </a:rPr>
              <a:t> </a:t>
            </a:r>
            <a:r>
              <a:rPr b="1" i="1" dirty="0" err="1">
                <a:solidFill>
                  <a:srgbClr val="7030A0"/>
                </a:solidFill>
              </a:rPr>
              <a:t>Σχολικής</a:t>
            </a:r>
            <a:r>
              <a:rPr b="1" i="1" dirty="0">
                <a:solidFill>
                  <a:srgbClr val="7030A0"/>
                </a:solidFill>
              </a:rPr>
              <a:t> </a:t>
            </a:r>
            <a:r>
              <a:rPr b="1" i="1" dirty="0" err="1">
                <a:solidFill>
                  <a:srgbClr val="7030A0"/>
                </a:solidFill>
              </a:rPr>
              <a:t>Δι</a:t>
            </a:r>
            <a:r>
              <a:rPr b="1" i="1" dirty="0">
                <a:solidFill>
                  <a:srgbClr val="7030A0"/>
                </a:solidFill>
              </a:rPr>
              <a:t>αμεσολάβησης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1362075"/>
            <a:ext cx="8820149" cy="493394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b="1" dirty="0" err="1"/>
              <a:t>Μείωση</a:t>
            </a:r>
            <a:r>
              <a:rPr b="1" dirty="0"/>
              <a:t> </a:t>
            </a:r>
            <a:r>
              <a:rPr b="1" dirty="0" err="1"/>
              <a:t>συγκρούσεων</a:t>
            </a:r>
            <a:r>
              <a:rPr b="1" dirty="0"/>
              <a:t> και </a:t>
            </a:r>
            <a:r>
              <a:rPr b="1" dirty="0" err="1"/>
              <a:t>εκφο</a:t>
            </a:r>
            <a:r>
              <a:rPr b="1" dirty="0"/>
              <a:t>βισμού</a:t>
            </a:r>
            <a:endParaRPr lang="el-GR" b="1" dirty="0"/>
          </a:p>
          <a:p>
            <a:pPr>
              <a:buFont typeface="Wingdings" panose="05000000000000000000" pitchFamily="2" charset="2"/>
              <a:buChar char="v"/>
            </a:pPr>
            <a:endParaRPr b="1" dirty="0"/>
          </a:p>
          <a:p>
            <a:pPr>
              <a:buFont typeface="Wingdings" panose="05000000000000000000" pitchFamily="2" charset="2"/>
              <a:buChar char="v"/>
            </a:pPr>
            <a:r>
              <a:rPr b="1" dirty="0"/>
              <a:t> </a:t>
            </a:r>
            <a:r>
              <a:rPr b="1" dirty="0" err="1"/>
              <a:t>Βελτίωση</a:t>
            </a:r>
            <a:r>
              <a:rPr b="1" dirty="0"/>
              <a:t> </a:t>
            </a:r>
            <a:r>
              <a:rPr b="1" dirty="0" err="1"/>
              <a:t>των</a:t>
            </a:r>
            <a:r>
              <a:rPr b="1" dirty="0"/>
              <a:t> </a:t>
            </a:r>
            <a:r>
              <a:rPr b="1" dirty="0" err="1"/>
              <a:t>σχέσεων</a:t>
            </a:r>
            <a:r>
              <a:rPr b="1" dirty="0"/>
              <a:t> </a:t>
            </a:r>
            <a:r>
              <a:rPr b="1" dirty="0" err="1"/>
              <a:t>μετ</a:t>
            </a:r>
            <a:r>
              <a:rPr b="1" dirty="0"/>
              <a:t>αξύ μαθητών και εκπαιδευτικών</a:t>
            </a:r>
            <a:endParaRPr lang="el-GR" b="1" dirty="0"/>
          </a:p>
          <a:p>
            <a:pPr>
              <a:buFont typeface="Wingdings" panose="05000000000000000000" pitchFamily="2" charset="2"/>
              <a:buChar char="v"/>
            </a:pPr>
            <a:endParaRPr b="1" dirty="0"/>
          </a:p>
          <a:p>
            <a:pPr>
              <a:buFont typeface="Wingdings" panose="05000000000000000000" pitchFamily="2" charset="2"/>
              <a:buChar char="v"/>
            </a:pPr>
            <a:r>
              <a:rPr b="1" dirty="0"/>
              <a:t> Κα</a:t>
            </a:r>
            <a:r>
              <a:rPr b="1" dirty="0" err="1"/>
              <a:t>λλιέργει</a:t>
            </a:r>
            <a:r>
              <a:rPr b="1" dirty="0"/>
              <a:t>α υπευθυνότητας και αυτοπεποίθησης</a:t>
            </a:r>
            <a:endParaRPr lang="el-GR" b="1" dirty="0"/>
          </a:p>
          <a:p>
            <a:pPr>
              <a:buFont typeface="Wingdings" panose="05000000000000000000" pitchFamily="2" charset="2"/>
              <a:buChar char="v"/>
            </a:pPr>
            <a:endParaRPr b="1" dirty="0"/>
          </a:p>
          <a:p>
            <a:pPr>
              <a:buFont typeface="Wingdings" panose="05000000000000000000" pitchFamily="2" charset="2"/>
              <a:buChar char="v"/>
            </a:pPr>
            <a:r>
              <a:rPr b="1" dirty="0" err="1"/>
              <a:t>Δημιουργί</a:t>
            </a:r>
            <a:r>
              <a:rPr b="1" dirty="0"/>
              <a:t>α πιο αρμονικού και υποστηρικτικού σχολικού περιβάλλοντος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58862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7030A0"/>
                </a:solidFill>
              </a:rPr>
              <a:t>Πώς</a:t>
            </a:r>
            <a:r>
              <a:rPr b="1" dirty="0">
                <a:solidFill>
                  <a:srgbClr val="7030A0"/>
                </a:solidFill>
              </a:rPr>
              <a:t> </a:t>
            </a:r>
            <a:r>
              <a:rPr b="1" dirty="0" err="1">
                <a:solidFill>
                  <a:srgbClr val="7030A0"/>
                </a:solidFill>
              </a:rPr>
              <a:t>Ξεκινάμε</a:t>
            </a:r>
            <a:r>
              <a:rPr b="1" dirty="0">
                <a:solidFill>
                  <a:srgbClr val="7030A0"/>
                </a:solidFill>
              </a:rPr>
              <a:t> </a:t>
            </a:r>
            <a:r>
              <a:rPr b="1" dirty="0" err="1">
                <a:solidFill>
                  <a:srgbClr val="7030A0"/>
                </a:solidFill>
              </a:rPr>
              <a:t>έν</a:t>
            </a:r>
            <a:r>
              <a:rPr b="1" dirty="0">
                <a:solidFill>
                  <a:srgbClr val="7030A0"/>
                </a:solidFill>
              </a:rPr>
              <a:t>α Πρόγραμμα Διαμεσολάβησης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" y="1600200"/>
            <a:ext cx="8791575" cy="45259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/>
              <a:t>• </a:t>
            </a:r>
            <a:r>
              <a:rPr b="1" dirty="0" err="1"/>
              <a:t>Ενημέρωση</a:t>
            </a:r>
            <a:r>
              <a:rPr b="1" dirty="0"/>
              <a:t> και </a:t>
            </a:r>
            <a:r>
              <a:rPr b="1" dirty="0" err="1"/>
              <a:t>ευ</a:t>
            </a:r>
            <a:r>
              <a:rPr b="1" dirty="0"/>
              <a:t>αισθητοποίηση όλης της σχολικής κοινότητας</a:t>
            </a:r>
            <a:endParaRPr lang="el-GR" b="1" dirty="0"/>
          </a:p>
          <a:p>
            <a:pPr marL="0" indent="0">
              <a:buNone/>
            </a:pPr>
            <a:endParaRPr b="1" dirty="0"/>
          </a:p>
          <a:p>
            <a:pPr marL="0" indent="0">
              <a:buNone/>
            </a:pPr>
            <a:r>
              <a:rPr b="1" dirty="0"/>
              <a:t>• Επ</a:t>
            </a:r>
            <a:r>
              <a:rPr b="1" dirty="0" err="1"/>
              <a:t>ιλογή</a:t>
            </a:r>
            <a:r>
              <a:rPr b="1" dirty="0"/>
              <a:t> και </a:t>
            </a:r>
            <a:r>
              <a:rPr b="1" dirty="0" err="1"/>
              <a:t>εκ</a:t>
            </a:r>
            <a:r>
              <a:rPr b="1" dirty="0"/>
              <a:t>παίδευση μαθητών-διαμεσολαβητών</a:t>
            </a:r>
            <a:endParaRPr lang="el-GR" b="1" dirty="0"/>
          </a:p>
          <a:p>
            <a:pPr marL="0" indent="0">
              <a:buNone/>
            </a:pPr>
            <a:endParaRPr b="1" dirty="0"/>
          </a:p>
          <a:p>
            <a:pPr marL="0" indent="0">
              <a:buNone/>
            </a:pPr>
            <a:r>
              <a:rPr b="1" dirty="0"/>
              <a:t>• </a:t>
            </a:r>
            <a:r>
              <a:rPr b="1" dirty="0" err="1"/>
              <a:t>Δημιουργί</a:t>
            </a:r>
            <a:r>
              <a:rPr b="1" dirty="0"/>
              <a:t>α ομάδας συντονιστών (εκπαιδευτικοί)</a:t>
            </a:r>
            <a:endParaRPr lang="el-GR" b="1" dirty="0"/>
          </a:p>
          <a:p>
            <a:pPr marL="0" indent="0">
              <a:buNone/>
            </a:pPr>
            <a:endParaRPr b="1" dirty="0"/>
          </a:p>
          <a:p>
            <a:pPr marL="0" indent="0">
              <a:buNone/>
            </a:pPr>
            <a:r>
              <a:rPr b="1" dirty="0"/>
              <a:t>• </a:t>
            </a:r>
            <a:r>
              <a:rPr b="1" dirty="0" err="1"/>
              <a:t>Οργάνωση</a:t>
            </a:r>
            <a:r>
              <a:rPr b="1" dirty="0"/>
              <a:t> </a:t>
            </a:r>
            <a:r>
              <a:rPr b="1" dirty="0" err="1"/>
              <a:t>χώρου</a:t>
            </a:r>
            <a:r>
              <a:rPr b="1" dirty="0"/>
              <a:t> </a:t>
            </a:r>
            <a:r>
              <a:rPr b="1" dirty="0" err="1"/>
              <a:t>δι</a:t>
            </a:r>
            <a:r>
              <a:rPr b="1" dirty="0"/>
              <a:t>αμεσολάβησης και τακτικών συναντήσεων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rgbClr val="7030A0"/>
                </a:solidFill>
              </a:rPr>
              <a:t>Συμ</a:t>
            </a:r>
            <a:r>
              <a:rPr b="1" dirty="0">
                <a:solidFill>
                  <a:srgbClr val="7030A0"/>
                </a:solidFill>
              </a:rPr>
              <a:t>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i="1" dirty="0"/>
              <a:t>Η </a:t>
            </a:r>
            <a:r>
              <a:rPr b="1" i="1" dirty="0" err="1"/>
              <a:t>σχολική</a:t>
            </a:r>
            <a:r>
              <a:rPr b="1" i="1" dirty="0"/>
              <a:t> </a:t>
            </a:r>
            <a:r>
              <a:rPr b="1" i="1" dirty="0" err="1"/>
              <a:t>δι</a:t>
            </a:r>
            <a:r>
              <a:rPr b="1" i="1" dirty="0"/>
              <a:t>αμεσολάβηση ενισχύει τη δημοκρατία, τον σεβασμό και τη συνεργασία στο σχολείο.</a:t>
            </a:r>
          </a:p>
          <a:p>
            <a:endParaRPr b="1" i="1" dirty="0"/>
          </a:p>
          <a:p>
            <a:r>
              <a:rPr b="1" i="1" dirty="0"/>
              <a:t>Μα</a:t>
            </a:r>
            <a:r>
              <a:rPr b="1" i="1" dirty="0" err="1"/>
              <a:t>θητές</a:t>
            </a:r>
            <a:r>
              <a:rPr b="1" i="1" dirty="0"/>
              <a:t> και </a:t>
            </a:r>
            <a:r>
              <a:rPr b="1" i="1" dirty="0" err="1"/>
              <a:t>εκ</a:t>
            </a:r>
            <a:r>
              <a:rPr b="1" i="1" dirty="0"/>
              <a:t>παιδευτικοί γίνονται συνδημιουργοί ενός σχολείου ειρηνικού, ανοιχτού και ανθρώπινου.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318D059-996F-4A41-F5AB-4AFDEA9D5145}"/>
              </a:ext>
            </a:extLst>
          </p:cNvPr>
          <p:cNvSpPr txBox="1"/>
          <p:nvPr/>
        </p:nvSpPr>
        <p:spPr>
          <a:xfrm>
            <a:off x="0" y="1611901"/>
            <a:ext cx="9144000" cy="4786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3200" b="1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Ας θυμηθούμε στην πράξη…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3200" b="1" i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   ΔΙΑΜΕΣΟΛΑΒΗΤΕΣ   </a:t>
            </a:r>
            <a:endParaRPr lang="el-GR" sz="3200" i="1" u="sng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Συστήνονται (ΟΝΟΜΑ/ΤΑΞΗ/ΕΙΔΙΟΤΗΤΑ)</a:t>
            </a:r>
            <a:endParaRPr lang="el-GR" sz="3200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l-G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πχ. Καλώς ήρθατε, είμαι η Μαρία, πηγαίνω στη Ε’ τάξη και είμαι </a:t>
            </a:r>
            <a:r>
              <a:rPr lang="el-GR" sz="3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διαμεσολαβήτρια</a:t>
            </a:r>
            <a:r>
              <a:rPr lang="el-GR" sz="3200" b="1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el-G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Τονίζουν τον εθελοντικό χαρακτήρα της διαδικασίας.</a:t>
            </a:r>
            <a:endParaRPr lang="el-G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32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ΕΙΣΤΕ ΕΔΩ ΜΕ ΔΙΚΗ ΣΑΣ ΑΠΟΦΑΣΗ !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950013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416</Words>
  <Application>Microsoft Office PowerPoint</Application>
  <PresentationFormat>Προβολή στην οθόνη (4:3)</PresentationFormat>
  <Paragraphs>93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Wingdings</vt:lpstr>
      <vt:lpstr>Office Theme</vt:lpstr>
      <vt:lpstr>Σχολική Διαμεσολάβηση</vt:lpstr>
      <vt:lpstr>Τι είναι η Σχολική Διαμεσολάβηση </vt:lpstr>
      <vt:lpstr>Στόχοι της Διαμεσολάβησης</vt:lpstr>
      <vt:lpstr>Ο Ρόλος του Μαθητή-Διαμεσολαβητή</vt:lpstr>
      <vt:lpstr>Η Διαδικασία της Διαμεσολάβησης</vt:lpstr>
      <vt:lpstr>Οφέλη της Σχολικής Διαμεσολάβησης</vt:lpstr>
      <vt:lpstr>Πώς Ξεκινάμε ένα Πρόγραμμα Διαμεσολάβησης</vt:lpstr>
      <vt:lpstr>Συμπεράσματα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TSAKIRIS</dc:creator>
  <cp:keywords/>
  <dc:description>generated using python-pptx</dc:description>
  <cp:lastModifiedBy>ΣΟΦΙΑ ΚΡΑΒΒΑΡΗ</cp:lastModifiedBy>
  <cp:revision>14</cp:revision>
  <dcterms:created xsi:type="dcterms:W3CDTF">2013-01-27T09:14:16Z</dcterms:created>
  <dcterms:modified xsi:type="dcterms:W3CDTF">2026-02-09T19:14:40Z</dcterms:modified>
  <cp:category/>
</cp:coreProperties>
</file>