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rina anagnostopoulou" userId="d0a6fd9d75cde690" providerId="LiveId" clId="{6B327F7D-0DE4-4EEC-B8F4-FDFF68A2129F}"/>
    <pc:docChg chg="custSel modSld">
      <pc:chgData name="katerina anagnostopoulou" userId="d0a6fd9d75cde690" providerId="LiveId" clId="{6B327F7D-0DE4-4EEC-B8F4-FDFF68A2129F}" dt="2025-12-07T16:54:31.140" v="0" actId="26606"/>
      <pc:docMkLst>
        <pc:docMk/>
      </pc:docMkLst>
      <pc:sldChg chg="addSp delSp modSp mod setBg">
        <pc:chgData name="katerina anagnostopoulou" userId="d0a6fd9d75cde690" providerId="LiveId" clId="{6B327F7D-0DE4-4EEC-B8F4-FDFF68A2129F}" dt="2025-12-07T16:54:31.140" v="0" actId="26606"/>
        <pc:sldMkLst>
          <pc:docMk/>
          <pc:sldMk cId="3005020179" sldId="272"/>
        </pc:sldMkLst>
        <pc:spChg chg="mod">
          <ac:chgData name="katerina anagnostopoulou" userId="d0a6fd9d75cde690" providerId="LiveId" clId="{6B327F7D-0DE4-4EEC-B8F4-FDFF68A2129F}" dt="2025-12-07T16:54:31.140" v="0" actId="26606"/>
          <ac:spMkLst>
            <pc:docMk/>
            <pc:sldMk cId="3005020179" sldId="272"/>
            <ac:spMk id="2" creationId="{304F82A4-5C0A-6498-463A-656B019B9AB5}"/>
          </ac:spMkLst>
        </pc:spChg>
        <pc:spChg chg="del">
          <ac:chgData name="katerina anagnostopoulou" userId="d0a6fd9d75cde690" providerId="LiveId" clId="{6B327F7D-0DE4-4EEC-B8F4-FDFF68A2129F}" dt="2025-12-07T16:54:31.140" v="0" actId="26606"/>
          <ac:spMkLst>
            <pc:docMk/>
            <pc:sldMk cId="3005020179" sldId="272"/>
            <ac:spMk id="3" creationId="{B15F638D-8806-E274-DB9A-7DC968D75837}"/>
          </ac:spMkLst>
        </pc:spChg>
        <pc:spChg chg="add">
          <ac:chgData name="katerina anagnostopoulou" userId="d0a6fd9d75cde690" providerId="LiveId" clId="{6B327F7D-0DE4-4EEC-B8F4-FDFF68A2129F}" dt="2025-12-07T16:54:31.140" v="0" actId="26606"/>
          <ac:spMkLst>
            <pc:docMk/>
            <pc:sldMk cId="3005020179" sldId="272"/>
            <ac:spMk id="9" creationId="{A3D9AEEE-1CCD-43C0-BA3E-16D60A6E23C0}"/>
          </ac:spMkLst>
        </pc:spChg>
        <pc:spChg chg="add">
          <ac:chgData name="katerina anagnostopoulou" userId="d0a6fd9d75cde690" providerId="LiveId" clId="{6B327F7D-0DE4-4EEC-B8F4-FDFF68A2129F}" dt="2025-12-07T16:54:31.140" v="0" actId="26606"/>
          <ac:spMkLst>
            <pc:docMk/>
            <pc:sldMk cId="3005020179" sldId="272"/>
            <ac:spMk id="11" creationId="{60F880A6-33D3-4EEC-A780-B73559B9F24C}"/>
          </ac:spMkLst>
        </pc:spChg>
        <pc:spChg chg="add">
          <ac:chgData name="katerina anagnostopoulou" userId="d0a6fd9d75cde690" providerId="LiveId" clId="{6B327F7D-0DE4-4EEC-B8F4-FDFF68A2129F}" dt="2025-12-07T16:54:31.140" v="0" actId="26606"/>
          <ac:spMkLst>
            <pc:docMk/>
            <pc:sldMk cId="3005020179" sldId="272"/>
            <ac:spMk id="13" creationId="{2C6246ED-0535-4496-A8F6-1E80CC4EB853}"/>
          </ac:spMkLst>
        </pc:spChg>
        <pc:graphicFrameChg chg="add">
          <ac:chgData name="katerina anagnostopoulou" userId="d0a6fd9d75cde690" providerId="LiveId" clId="{6B327F7D-0DE4-4EEC-B8F4-FDFF68A2129F}" dt="2025-12-07T16:54:31.140" v="0" actId="26606"/>
          <ac:graphicFrameMkLst>
            <pc:docMk/>
            <pc:sldMk cId="3005020179" sldId="272"/>
            <ac:graphicFrameMk id="5" creationId="{336A900B-D300-417F-FFF3-36CC95571F4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9DEF35-5E6F-4E4D-90B4-66AA8422944F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3F805C-5520-43B9-83C1-7BB1912E93FF}">
      <dgm:prSet/>
      <dgm:spPr/>
      <dgm:t>
        <a:bodyPr/>
        <a:lstStyle/>
        <a:p>
          <a:r>
            <a:rPr lang="el-GR" b="1"/>
            <a:t>Εξατομικευμένο Εκπαιδευτικό Πρόγραμμα (ΕΕΠ)</a:t>
          </a:r>
          <a:endParaRPr lang="en-US"/>
        </a:p>
      </dgm:t>
    </dgm:pt>
    <dgm:pt modelId="{1F6D039D-96CA-4B62-A48E-5D6D1DF7F2FC}" type="parTrans" cxnId="{805B379F-C1D9-43FD-B84D-FBDC0DB6342F}">
      <dgm:prSet/>
      <dgm:spPr/>
      <dgm:t>
        <a:bodyPr/>
        <a:lstStyle/>
        <a:p>
          <a:endParaRPr lang="en-US"/>
        </a:p>
      </dgm:t>
    </dgm:pt>
    <dgm:pt modelId="{E61810F9-BDA0-4582-8531-783949B8889E}" type="sibTrans" cxnId="{805B379F-C1D9-43FD-B84D-FBDC0DB6342F}">
      <dgm:prSet/>
      <dgm:spPr/>
      <dgm:t>
        <a:bodyPr/>
        <a:lstStyle/>
        <a:p>
          <a:endParaRPr lang="en-US"/>
        </a:p>
      </dgm:t>
    </dgm:pt>
    <dgm:pt modelId="{08673622-D580-4ACB-8905-B196BC245301}">
      <dgm:prSet/>
      <dgm:spPr/>
      <dgm:t>
        <a:bodyPr/>
        <a:lstStyle/>
        <a:p>
          <a:r>
            <a:rPr lang="el-GR" b="1"/>
            <a:t>Παρεμβάσεις κοινωνικών δεξιοτήτων</a:t>
          </a:r>
          <a:r>
            <a:rPr lang="el-GR"/>
            <a:t> (ομαδικά προγράμματα </a:t>
          </a:r>
          <a:endParaRPr lang="en-US"/>
        </a:p>
      </dgm:t>
    </dgm:pt>
    <dgm:pt modelId="{A81A498A-AB59-4E5E-9C0A-4E959BBF88B7}" type="parTrans" cxnId="{ADD36C83-0E6F-4538-8422-E7969D5AA558}">
      <dgm:prSet/>
      <dgm:spPr/>
      <dgm:t>
        <a:bodyPr/>
        <a:lstStyle/>
        <a:p>
          <a:endParaRPr lang="en-US"/>
        </a:p>
      </dgm:t>
    </dgm:pt>
    <dgm:pt modelId="{095AB80E-1C30-4F3F-878C-BF623AB39783}" type="sibTrans" cxnId="{ADD36C83-0E6F-4538-8422-E7969D5AA558}">
      <dgm:prSet/>
      <dgm:spPr/>
      <dgm:t>
        <a:bodyPr/>
        <a:lstStyle/>
        <a:p>
          <a:endParaRPr lang="en-US"/>
        </a:p>
      </dgm:t>
    </dgm:pt>
    <dgm:pt modelId="{0BB8F188-FD37-4867-B13F-48B872CCBD19}">
      <dgm:prSet/>
      <dgm:spPr/>
      <dgm:t>
        <a:bodyPr/>
        <a:lstStyle/>
        <a:p>
          <a:r>
            <a:rPr lang="el-GR"/>
            <a:t>role-playing, κοινωνικές ιστορίες)</a:t>
          </a:r>
          <a:endParaRPr lang="en-US"/>
        </a:p>
      </dgm:t>
    </dgm:pt>
    <dgm:pt modelId="{E281EB5D-C389-4DD7-8F73-D55CCC946E0E}" type="parTrans" cxnId="{E20070BF-424C-4D67-A3FA-25D010C8D80B}">
      <dgm:prSet/>
      <dgm:spPr/>
      <dgm:t>
        <a:bodyPr/>
        <a:lstStyle/>
        <a:p>
          <a:endParaRPr lang="en-US"/>
        </a:p>
      </dgm:t>
    </dgm:pt>
    <dgm:pt modelId="{7F154731-D4FE-49CA-A119-79E1C75CA673}" type="sibTrans" cxnId="{E20070BF-424C-4D67-A3FA-25D010C8D80B}">
      <dgm:prSet/>
      <dgm:spPr/>
      <dgm:t>
        <a:bodyPr/>
        <a:lstStyle/>
        <a:p>
          <a:endParaRPr lang="en-US"/>
        </a:p>
      </dgm:t>
    </dgm:pt>
    <dgm:pt modelId="{EEFD830D-FDB2-4280-918D-8B6712792B6F}">
      <dgm:prSet/>
      <dgm:spPr/>
      <dgm:t>
        <a:bodyPr/>
        <a:lstStyle/>
        <a:p>
          <a:r>
            <a:rPr lang="el-GR" b="1"/>
            <a:t>Προσαρμογές διδασκαλίας</a:t>
          </a:r>
          <a:r>
            <a:rPr lang="el-GR"/>
            <a:t> (πολυαισθητηριακή προσέγγιση, διαφοροποίηση)</a:t>
          </a:r>
          <a:endParaRPr lang="en-US"/>
        </a:p>
      </dgm:t>
    </dgm:pt>
    <dgm:pt modelId="{10392440-E185-4276-9967-BDDA2FDE7977}" type="parTrans" cxnId="{A9F4B22D-7830-48CF-862C-618F4F4D8A36}">
      <dgm:prSet/>
      <dgm:spPr/>
      <dgm:t>
        <a:bodyPr/>
        <a:lstStyle/>
        <a:p>
          <a:endParaRPr lang="en-US"/>
        </a:p>
      </dgm:t>
    </dgm:pt>
    <dgm:pt modelId="{D1340BFF-5EA7-4C8B-9C30-FFBD2321A280}" type="sibTrans" cxnId="{A9F4B22D-7830-48CF-862C-618F4F4D8A36}">
      <dgm:prSet/>
      <dgm:spPr/>
      <dgm:t>
        <a:bodyPr/>
        <a:lstStyle/>
        <a:p>
          <a:endParaRPr lang="en-US"/>
        </a:p>
      </dgm:t>
    </dgm:pt>
    <dgm:pt modelId="{388A6020-E3E9-4A8F-B621-BB1651ED0503}">
      <dgm:prSet/>
      <dgm:spPr/>
      <dgm:t>
        <a:bodyPr/>
        <a:lstStyle/>
        <a:p>
          <a:r>
            <a:rPr lang="el-GR" b="1"/>
            <a:t>Δομημένο μαθησιακό περιβάλλον</a:t>
          </a:r>
          <a:endParaRPr lang="en-US"/>
        </a:p>
      </dgm:t>
    </dgm:pt>
    <dgm:pt modelId="{8742090B-F166-4E3F-ABDA-0F295F124CAA}" type="parTrans" cxnId="{B0C46CF8-29B4-40C3-9AE1-697B29097698}">
      <dgm:prSet/>
      <dgm:spPr/>
      <dgm:t>
        <a:bodyPr/>
        <a:lstStyle/>
        <a:p>
          <a:endParaRPr lang="en-US"/>
        </a:p>
      </dgm:t>
    </dgm:pt>
    <dgm:pt modelId="{587D3E8A-486B-440A-9B36-640F8B1FD7CB}" type="sibTrans" cxnId="{B0C46CF8-29B4-40C3-9AE1-697B29097698}">
      <dgm:prSet/>
      <dgm:spPr/>
      <dgm:t>
        <a:bodyPr/>
        <a:lstStyle/>
        <a:p>
          <a:endParaRPr lang="en-US"/>
        </a:p>
      </dgm:t>
    </dgm:pt>
    <dgm:pt modelId="{87EA3D8C-6153-4D44-ABCB-34421E5D2761}">
      <dgm:prSet/>
      <dgm:spPr/>
      <dgm:t>
        <a:bodyPr/>
        <a:lstStyle/>
        <a:p>
          <a:r>
            <a:rPr lang="el-GR" b="1"/>
            <a:t>Συμβουλευτική γονέων</a:t>
          </a:r>
          <a:endParaRPr lang="en-US"/>
        </a:p>
      </dgm:t>
    </dgm:pt>
    <dgm:pt modelId="{BF3E0610-688B-48C6-9F1B-F79165D59AF1}" type="parTrans" cxnId="{A9D0E11E-0697-4BDE-99AE-19CF26268D45}">
      <dgm:prSet/>
      <dgm:spPr/>
      <dgm:t>
        <a:bodyPr/>
        <a:lstStyle/>
        <a:p>
          <a:endParaRPr lang="en-US"/>
        </a:p>
      </dgm:t>
    </dgm:pt>
    <dgm:pt modelId="{AF5CA1E1-C60A-4269-A616-2BEEB9E8B22B}" type="sibTrans" cxnId="{A9D0E11E-0697-4BDE-99AE-19CF26268D45}">
      <dgm:prSet/>
      <dgm:spPr/>
      <dgm:t>
        <a:bodyPr/>
        <a:lstStyle/>
        <a:p>
          <a:endParaRPr lang="en-US"/>
        </a:p>
      </dgm:t>
    </dgm:pt>
    <dgm:pt modelId="{8888DA55-B68A-40A6-A8BB-088C59926148}">
      <dgm:prSet/>
      <dgm:spPr/>
      <dgm:t>
        <a:bodyPr/>
        <a:lstStyle/>
        <a:p>
          <a:r>
            <a:rPr lang="el-GR" b="1"/>
            <a:t>Παρεμβάσεις συναισθηματικής ρύθμισης</a:t>
          </a:r>
          <a:endParaRPr lang="en-US"/>
        </a:p>
      </dgm:t>
    </dgm:pt>
    <dgm:pt modelId="{FA0E82F1-1633-40F9-B610-E55B2C56D4F5}" type="parTrans" cxnId="{5FF5EF70-C37A-46E8-BE42-DB810DEC55D7}">
      <dgm:prSet/>
      <dgm:spPr/>
      <dgm:t>
        <a:bodyPr/>
        <a:lstStyle/>
        <a:p>
          <a:endParaRPr lang="en-US"/>
        </a:p>
      </dgm:t>
    </dgm:pt>
    <dgm:pt modelId="{1DE1A7E9-7954-40E4-B9ED-367D633EEB73}" type="sibTrans" cxnId="{5FF5EF70-C37A-46E8-BE42-DB810DEC55D7}">
      <dgm:prSet/>
      <dgm:spPr/>
      <dgm:t>
        <a:bodyPr/>
        <a:lstStyle/>
        <a:p>
          <a:endParaRPr lang="en-US"/>
        </a:p>
      </dgm:t>
    </dgm:pt>
    <dgm:pt modelId="{2D46F24B-55E2-4F6D-AC78-B3DB0E11A39B}">
      <dgm:prSet/>
      <dgm:spPr/>
      <dgm:t>
        <a:bodyPr/>
        <a:lstStyle/>
        <a:p>
          <a:r>
            <a:rPr lang="el-GR" b="1"/>
            <a:t>Συνεργατική μάθηση για προώθηση σχέσεων στη τάξη</a:t>
          </a:r>
          <a:endParaRPr lang="en-US"/>
        </a:p>
      </dgm:t>
    </dgm:pt>
    <dgm:pt modelId="{7D53A189-5358-4A64-BC43-A91E3981382C}" type="parTrans" cxnId="{6F64E9ED-F5F4-44AC-B5A6-90AD74B28A14}">
      <dgm:prSet/>
      <dgm:spPr/>
      <dgm:t>
        <a:bodyPr/>
        <a:lstStyle/>
        <a:p>
          <a:endParaRPr lang="en-US"/>
        </a:p>
      </dgm:t>
    </dgm:pt>
    <dgm:pt modelId="{071BE327-9532-4139-A8D0-566B905AED2E}" type="sibTrans" cxnId="{6F64E9ED-F5F4-44AC-B5A6-90AD74B28A14}">
      <dgm:prSet/>
      <dgm:spPr/>
      <dgm:t>
        <a:bodyPr/>
        <a:lstStyle/>
        <a:p>
          <a:endParaRPr lang="en-US"/>
        </a:p>
      </dgm:t>
    </dgm:pt>
    <dgm:pt modelId="{C958C698-E338-49BE-9FF2-AED1E95B5C00}" type="pres">
      <dgm:prSet presAssocID="{5B9DEF35-5E6F-4E4D-90B4-66AA8422944F}" presName="vert0" presStyleCnt="0">
        <dgm:presLayoutVars>
          <dgm:dir/>
          <dgm:animOne val="branch"/>
          <dgm:animLvl val="lvl"/>
        </dgm:presLayoutVars>
      </dgm:prSet>
      <dgm:spPr/>
    </dgm:pt>
    <dgm:pt modelId="{C6E1EA66-E1FB-4946-B05B-A103A86E1104}" type="pres">
      <dgm:prSet presAssocID="{AB3F805C-5520-43B9-83C1-7BB1912E93FF}" presName="thickLine" presStyleLbl="alignNode1" presStyleIdx="0" presStyleCnt="8"/>
      <dgm:spPr/>
    </dgm:pt>
    <dgm:pt modelId="{877712A2-2E06-4F21-902F-44FC4546776F}" type="pres">
      <dgm:prSet presAssocID="{AB3F805C-5520-43B9-83C1-7BB1912E93FF}" presName="horz1" presStyleCnt="0"/>
      <dgm:spPr/>
    </dgm:pt>
    <dgm:pt modelId="{62C086C1-EE3A-4AE9-A24D-521003A9433C}" type="pres">
      <dgm:prSet presAssocID="{AB3F805C-5520-43B9-83C1-7BB1912E93FF}" presName="tx1" presStyleLbl="revTx" presStyleIdx="0" presStyleCnt="8"/>
      <dgm:spPr/>
    </dgm:pt>
    <dgm:pt modelId="{57F5C82D-5725-44E6-8478-257CE5D08D28}" type="pres">
      <dgm:prSet presAssocID="{AB3F805C-5520-43B9-83C1-7BB1912E93FF}" presName="vert1" presStyleCnt="0"/>
      <dgm:spPr/>
    </dgm:pt>
    <dgm:pt modelId="{0F4D0A28-51BB-4064-A4F1-3317D0605F59}" type="pres">
      <dgm:prSet presAssocID="{08673622-D580-4ACB-8905-B196BC245301}" presName="thickLine" presStyleLbl="alignNode1" presStyleIdx="1" presStyleCnt="8"/>
      <dgm:spPr/>
    </dgm:pt>
    <dgm:pt modelId="{70D9DD3A-2221-46C7-A1E0-DCA436106DB1}" type="pres">
      <dgm:prSet presAssocID="{08673622-D580-4ACB-8905-B196BC245301}" presName="horz1" presStyleCnt="0"/>
      <dgm:spPr/>
    </dgm:pt>
    <dgm:pt modelId="{0E22F668-6A8E-4203-97BB-6D94A0524724}" type="pres">
      <dgm:prSet presAssocID="{08673622-D580-4ACB-8905-B196BC245301}" presName="tx1" presStyleLbl="revTx" presStyleIdx="1" presStyleCnt="8"/>
      <dgm:spPr/>
    </dgm:pt>
    <dgm:pt modelId="{841FE0EA-0125-4177-9F8B-2AC1117961A1}" type="pres">
      <dgm:prSet presAssocID="{08673622-D580-4ACB-8905-B196BC245301}" presName="vert1" presStyleCnt="0"/>
      <dgm:spPr/>
    </dgm:pt>
    <dgm:pt modelId="{2087BB4F-78B1-4FF9-86AE-861D6BCE8FA2}" type="pres">
      <dgm:prSet presAssocID="{0BB8F188-FD37-4867-B13F-48B872CCBD19}" presName="thickLine" presStyleLbl="alignNode1" presStyleIdx="2" presStyleCnt="8"/>
      <dgm:spPr/>
    </dgm:pt>
    <dgm:pt modelId="{0091D3F9-3DD9-455D-A637-A1ABE69DC6E1}" type="pres">
      <dgm:prSet presAssocID="{0BB8F188-FD37-4867-B13F-48B872CCBD19}" presName="horz1" presStyleCnt="0"/>
      <dgm:spPr/>
    </dgm:pt>
    <dgm:pt modelId="{FB8F2210-DFDB-411A-A4CC-9316D6B43154}" type="pres">
      <dgm:prSet presAssocID="{0BB8F188-FD37-4867-B13F-48B872CCBD19}" presName="tx1" presStyleLbl="revTx" presStyleIdx="2" presStyleCnt="8"/>
      <dgm:spPr/>
    </dgm:pt>
    <dgm:pt modelId="{F2925AC6-57FD-4865-8F52-39F5BC1109F9}" type="pres">
      <dgm:prSet presAssocID="{0BB8F188-FD37-4867-B13F-48B872CCBD19}" presName="vert1" presStyleCnt="0"/>
      <dgm:spPr/>
    </dgm:pt>
    <dgm:pt modelId="{3E404248-E7C8-401C-AAC7-4C109FE93D67}" type="pres">
      <dgm:prSet presAssocID="{EEFD830D-FDB2-4280-918D-8B6712792B6F}" presName="thickLine" presStyleLbl="alignNode1" presStyleIdx="3" presStyleCnt="8"/>
      <dgm:spPr/>
    </dgm:pt>
    <dgm:pt modelId="{60CD1A05-553F-408A-87A8-F4B430DA0B8C}" type="pres">
      <dgm:prSet presAssocID="{EEFD830D-FDB2-4280-918D-8B6712792B6F}" presName="horz1" presStyleCnt="0"/>
      <dgm:spPr/>
    </dgm:pt>
    <dgm:pt modelId="{18207526-CE13-477C-AC65-94A57DADB263}" type="pres">
      <dgm:prSet presAssocID="{EEFD830D-FDB2-4280-918D-8B6712792B6F}" presName="tx1" presStyleLbl="revTx" presStyleIdx="3" presStyleCnt="8"/>
      <dgm:spPr/>
    </dgm:pt>
    <dgm:pt modelId="{AFC3B419-51EC-48D6-A5DB-F53B17B0B728}" type="pres">
      <dgm:prSet presAssocID="{EEFD830D-FDB2-4280-918D-8B6712792B6F}" presName="vert1" presStyleCnt="0"/>
      <dgm:spPr/>
    </dgm:pt>
    <dgm:pt modelId="{7C9A3EE0-9F1C-427E-B507-680FCF9508C0}" type="pres">
      <dgm:prSet presAssocID="{388A6020-E3E9-4A8F-B621-BB1651ED0503}" presName="thickLine" presStyleLbl="alignNode1" presStyleIdx="4" presStyleCnt="8"/>
      <dgm:spPr/>
    </dgm:pt>
    <dgm:pt modelId="{13481BEA-6A25-4B76-B872-7559B5A3B521}" type="pres">
      <dgm:prSet presAssocID="{388A6020-E3E9-4A8F-B621-BB1651ED0503}" presName="horz1" presStyleCnt="0"/>
      <dgm:spPr/>
    </dgm:pt>
    <dgm:pt modelId="{779466A3-7AF9-423B-813C-484EE72898B7}" type="pres">
      <dgm:prSet presAssocID="{388A6020-E3E9-4A8F-B621-BB1651ED0503}" presName="tx1" presStyleLbl="revTx" presStyleIdx="4" presStyleCnt="8"/>
      <dgm:spPr/>
    </dgm:pt>
    <dgm:pt modelId="{A910197E-0839-4562-BECB-05B4FF07EC9D}" type="pres">
      <dgm:prSet presAssocID="{388A6020-E3E9-4A8F-B621-BB1651ED0503}" presName="vert1" presStyleCnt="0"/>
      <dgm:spPr/>
    </dgm:pt>
    <dgm:pt modelId="{E46C6296-26D6-4F36-8295-A385D3331F99}" type="pres">
      <dgm:prSet presAssocID="{87EA3D8C-6153-4D44-ABCB-34421E5D2761}" presName="thickLine" presStyleLbl="alignNode1" presStyleIdx="5" presStyleCnt="8"/>
      <dgm:spPr/>
    </dgm:pt>
    <dgm:pt modelId="{A18B3C21-C643-4BBB-9301-0FFF442F5E96}" type="pres">
      <dgm:prSet presAssocID="{87EA3D8C-6153-4D44-ABCB-34421E5D2761}" presName="horz1" presStyleCnt="0"/>
      <dgm:spPr/>
    </dgm:pt>
    <dgm:pt modelId="{400192E9-E8BD-4A95-B840-AC19ADFEA07D}" type="pres">
      <dgm:prSet presAssocID="{87EA3D8C-6153-4D44-ABCB-34421E5D2761}" presName="tx1" presStyleLbl="revTx" presStyleIdx="5" presStyleCnt="8"/>
      <dgm:spPr/>
    </dgm:pt>
    <dgm:pt modelId="{9A0C2E2A-E9F6-4587-A386-7526177C967B}" type="pres">
      <dgm:prSet presAssocID="{87EA3D8C-6153-4D44-ABCB-34421E5D2761}" presName="vert1" presStyleCnt="0"/>
      <dgm:spPr/>
    </dgm:pt>
    <dgm:pt modelId="{107741C0-278D-4A54-81B8-243B4A1E3E7F}" type="pres">
      <dgm:prSet presAssocID="{8888DA55-B68A-40A6-A8BB-088C59926148}" presName="thickLine" presStyleLbl="alignNode1" presStyleIdx="6" presStyleCnt="8"/>
      <dgm:spPr/>
    </dgm:pt>
    <dgm:pt modelId="{0B007E1B-37BA-4C10-A3AF-9C2A05C9A2C8}" type="pres">
      <dgm:prSet presAssocID="{8888DA55-B68A-40A6-A8BB-088C59926148}" presName="horz1" presStyleCnt="0"/>
      <dgm:spPr/>
    </dgm:pt>
    <dgm:pt modelId="{E38BBA33-8563-42B7-833D-05B705065F76}" type="pres">
      <dgm:prSet presAssocID="{8888DA55-B68A-40A6-A8BB-088C59926148}" presName="tx1" presStyleLbl="revTx" presStyleIdx="6" presStyleCnt="8"/>
      <dgm:spPr/>
    </dgm:pt>
    <dgm:pt modelId="{5BE84D87-AD21-4F88-A3AF-75D12DB325B8}" type="pres">
      <dgm:prSet presAssocID="{8888DA55-B68A-40A6-A8BB-088C59926148}" presName="vert1" presStyleCnt="0"/>
      <dgm:spPr/>
    </dgm:pt>
    <dgm:pt modelId="{FDAE461A-4056-4B7E-97F0-4D4D08A99593}" type="pres">
      <dgm:prSet presAssocID="{2D46F24B-55E2-4F6D-AC78-B3DB0E11A39B}" presName="thickLine" presStyleLbl="alignNode1" presStyleIdx="7" presStyleCnt="8"/>
      <dgm:spPr/>
    </dgm:pt>
    <dgm:pt modelId="{0AA02657-91E1-46D0-A37B-6A6F42719EE5}" type="pres">
      <dgm:prSet presAssocID="{2D46F24B-55E2-4F6D-AC78-B3DB0E11A39B}" presName="horz1" presStyleCnt="0"/>
      <dgm:spPr/>
    </dgm:pt>
    <dgm:pt modelId="{7AA37AED-3AC9-41D7-9E30-E96C63F41706}" type="pres">
      <dgm:prSet presAssocID="{2D46F24B-55E2-4F6D-AC78-B3DB0E11A39B}" presName="tx1" presStyleLbl="revTx" presStyleIdx="7" presStyleCnt="8"/>
      <dgm:spPr/>
    </dgm:pt>
    <dgm:pt modelId="{32B6DC4D-EC93-46BD-8731-DDBA9BB4C761}" type="pres">
      <dgm:prSet presAssocID="{2D46F24B-55E2-4F6D-AC78-B3DB0E11A39B}" presName="vert1" presStyleCnt="0"/>
      <dgm:spPr/>
    </dgm:pt>
  </dgm:ptLst>
  <dgm:cxnLst>
    <dgm:cxn modelId="{783F5619-FE0F-4F6B-9E28-3750D24D0C4E}" type="presOf" srcId="{87EA3D8C-6153-4D44-ABCB-34421E5D2761}" destId="{400192E9-E8BD-4A95-B840-AC19ADFEA07D}" srcOrd="0" destOrd="0" presId="urn:microsoft.com/office/officeart/2008/layout/LinedList"/>
    <dgm:cxn modelId="{A9D0E11E-0697-4BDE-99AE-19CF26268D45}" srcId="{5B9DEF35-5E6F-4E4D-90B4-66AA8422944F}" destId="{87EA3D8C-6153-4D44-ABCB-34421E5D2761}" srcOrd="5" destOrd="0" parTransId="{BF3E0610-688B-48C6-9F1B-F79165D59AF1}" sibTransId="{AF5CA1E1-C60A-4269-A616-2BEEB9E8B22B}"/>
    <dgm:cxn modelId="{E4783622-1109-443D-95D6-0AD28CB38458}" type="presOf" srcId="{388A6020-E3E9-4A8F-B621-BB1651ED0503}" destId="{779466A3-7AF9-423B-813C-484EE72898B7}" srcOrd="0" destOrd="0" presId="urn:microsoft.com/office/officeart/2008/layout/LinedList"/>
    <dgm:cxn modelId="{A9F4B22D-7830-48CF-862C-618F4F4D8A36}" srcId="{5B9DEF35-5E6F-4E4D-90B4-66AA8422944F}" destId="{EEFD830D-FDB2-4280-918D-8B6712792B6F}" srcOrd="3" destOrd="0" parTransId="{10392440-E185-4276-9967-BDDA2FDE7977}" sibTransId="{D1340BFF-5EA7-4C8B-9C30-FFBD2321A280}"/>
    <dgm:cxn modelId="{4583E15B-C432-4265-B886-37354159835E}" type="presOf" srcId="{08673622-D580-4ACB-8905-B196BC245301}" destId="{0E22F668-6A8E-4203-97BB-6D94A0524724}" srcOrd="0" destOrd="0" presId="urn:microsoft.com/office/officeart/2008/layout/LinedList"/>
    <dgm:cxn modelId="{9EF86467-66F2-4882-8C3A-65EE193E059F}" type="presOf" srcId="{0BB8F188-FD37-4867-B13F-48B872CCBD19}" destId="{FB8F2210-DFDB-411A-A4CC-9316D6B43154}" srcOrd="0" destOrd="0" presId="urn:microsoft.com/office/officeart/2008/layout/LinedList"/>
    <dgm:cxn modelId="{5FF5EF70-C37A-46E8-BE42-DB810DEC55D7}" srcId="{5B9DEF35-5E6F-4E4D-90B4-66AA8422944F}" destId="{8888DA55-B68A-40A6-A8BB-088C59926148}" srcOrd="6" destOrd="0" parTransId="{FA0E82F1-1633-40F9-B610-E55B2C56D4F5}" sibTransId="{1DE1A7E9-7954-40E4-B9ED-367D633EEB73}"/>
    <dgm:cxn modelId="{90A79C72-3835-42A2-9DAF-5E04B4D6BB37}" type="presOf" srcId="{AB3F805C-5520-43B9-83C1-7BB1912E93FF}" destId="{62C086C1-EE3A-4AE9-A24D-521003A9433C}" srcOrd="0" destOrd="0" presId="urn:microsoft.com/office/officeart/2008/layout/LinedList"/>
    <dgm:cxn modelId="{65B2AC76-4842-4BFA-8005-46F1F4B40D14}" type="presOf" srcId="{2D46F24B-55E2-4F6D-AC78-B3DB0E11A39B}" destId="{7AA37AED-3AC9-41D7-9E30-E96C63F41706}" srcOrd="0" destOrd="0" presId="urn:microsoft.com/office/officeart/2008/layout/LinedList"/>
    <dgm:cxn modelId="{C5E9D97A-1D40-419B-BF41-1AD2E587AEF2}" type="presOf" srcId="{8888DA55-B68A-40A6-A8BB-088C59926148}" destId="{E38BBA33-8563-42B7-833D-05B705065F76}" srcOrd="0" destOrd="0" presId="urn:microsoft.com/office/officeart/2008/layout/LinedList"/>
    <dgm:cxn modelId="{ADD36C83-0E6F-4538-8422-E7969D5AA558}" srcId="{5B9DEF35-5E6F-4E4D-90B4-66AA8422944F}" destId="{08673622-D580-4ACB-8905-B196BC245301}" srcOrd="1" destOrd="0" parTransId="{A81A498A-AB59-4E5E-9C0A-4E959BBF88B7}" sibTransId="{095AB80E-1C30-4F3F-878C-BF623AB39783}"/>
    <dgm:cxn modelId="{805B379F-C1D9-43FD-B84D-FBDC0DB6342F}" srcId="{5B9DEF35-5E6F-4E4D-90B4-66AA8422944F}" destId="{AB3F805C-5520-43B9-83C1-7BB1912E93FF}" srcOrd="0" destOrd="0" parTransId="{1F6D039D-96CA-4B62-A48E-5D6D1DF7F2FC}" sibTransId="{E61810F9-BDA0-4582-8531-783949B8889E}"/>
    <dgm:cxn modelId="{E20070BF-424C-4D67-A3FA-25D010C8D80B}" srcId="{5B9DEF35-5E6F-4E4D-90B4-66AA8422944F}" destId="{0BB8F188-FD37-4867-B13F-48B872CCBD19}" srcOrd="2" destOrd="0" parTransId="{E281EB5D-C389-4DD7-8F73-D55CCC946E0E}" sibTransId="{7F154731-D4FE-49CA-A119-79E1C75CA673}"/>
    <dgm:cxn modelId="{ECD628DE-6092-46FD-A050-AFA2F21F3B06}" type="presOf" srcId="{EEFD830D-FDB2-4280-918D-8B6712792B6F}" destId="{18207526-CE13-477C-AC65-94A57DADB263}" srcOrd="0" destOrd="0" presId="urn:microsoft.com/office/officeart/2008/layout/LinedList"/>
    <dgm:cxn modelId="{6F64E9ED-F5F4-44AC-B5A6-90AD74B28A14}" srcId="{5B9DEF35-5E6F-4E4D-90B4-66AA8422944F}" destId="{2D46F24B-55E2-4F6D-AC78-B3DB0E11A39B}" srcOrd="7" destOrd="0" parTransId="{7D53A189-5358-4A64-BC43-A91E3981382C}" sibTransId="{071BE327-9532-4139-A8D0-566B905AED2E}"/>
    <dgm:cxn modelId="{3A4EDDF1-BB18-407D-8918-D73C86812621}" type="presOf" srcId="{5B9DEF35-5E6F-4E4D-90B4-66AA8422944F}" destId="{C958C698-E338-49BE-9FF2-AED1E95B5C00}" srcOrd="0" destOrd="0" presId="urn:microsoft.com/office/officeart/2008/layout/LinedList"/>
    <dgm:cxn modelId="{B0C46CF8-29B4-40C3-9AE1-697B29097698}" srcId="{5B9DEF35-5E6F-4E4D-90B4-66AA8422944F}" destId="{388A6020-E3E9-4A8F-B621-BB1651ED0503}" srcOrd="4" destOrd="0" parTransId="{8742090B-F166-4E3F-ABDA-0F295F124CAA}" sibTransId="{587D3E8A-486B-440A-9B36-640F8B1FD7CB}"/>
    <dgm:cxn modelId="{110B04F9-2ABA-4CFF-88DA-D3ECA4E3716E}" type="presParOf" srcId="{C958C698-E338-49BE-9FF2-AED1E95B5C00}" destId="{C6E1EA66-E1FB-4946-B05B-A103A86E1104}" srcOrd="0" destOrd="0" presId="urn:microsoft.com/office/officeart/2008/layout/LinedList"/>
    <dgm:cxn modelId="{5B1A323E-0385-44D2-930F-033C0450EF56}" type="presParOf" srcId="{C958C698-E338-49BE-9FF2-AED1E95B5C00}" destId="{877712A2-2E06-4F21-902F-44FC4546776F}" srcOrd="1" destOrd="0" presId="urn:microsoft.com/office/officeart/2008/layout/LinedList"/>
    <dgm:cxn modelId="{0358CDB3-A001-4F15-88F4-854E8136E5E5}" type="presParOf" srcId="{877712A2-2E06-4F21-902F-44FC4546776F}" destId="{62C086C1-EE3A-4AE9-A24D-521003A9433C}" srcOrd="0" destOrd="0" presId="urn:microsoft.com/office/officeart/2008/layout/LinedList"/>
    <dgm:cxn modelId="{7F52EEEC-2A55-4E5F-8B6D-FD61D5271EBA}" type="presParOf" srcId="{877712A2-2E06-4F21-902F-44FC4546776F}" destId="{57F5C82D-5725-44E6-8478-257CE5D08D28}" srcOrd="1" destOrd="0" presId="urn:microsoft.com/office/officeart/2008/layout/LinedList"/>
    <dgm:cxn modelId="{37B22233-B363-471E-A4A4-232C7721A2C9}" type="presParOf" srcId="{C958C698-E338-49BE-9FF2-AED1E95B5C00}" destId="{0F4D0A28-51BB-4064-A4F1-3317D0605F59}" srcOrd="2" destOrd="0" presId="urn:microsoft.com/office/officeart/2008/layout/LinedList"/>
    <dgm:cxn modelId="{2A29E413-36C7-45B1-AD93-B19B90C6F62E}" type="presParOf" srcId="{C958C698-E338-49BE-9FF2-AED1E95B5C00}" destId="{70D9DD3A-2221-46C7-A1E0-DCA436106DB1}" srcOrd="3" destOrd="0" presId="urn:microsoft.com/office/officeart/2008/layout/LinedList"/>
    <dgm:cxn modelId="{ACEF8E59-7407-40C3-89AE-9F6F5AB09B8D}" type="presParOf" srcId="{70D9DD3A-2221-46C7-A1E0-DCA436106DB1}" destId="{0E22F668-6A8E-4203-97BB-6D94A0524724}" srcOrd="0" destOrd="0" presId="urn:microsoft.com/office/officeart/2008/layout/LinedList"/>
    <dgm:cxn modelId="{5AAD7155-A86D-4808-976E-6470818225E4}" type="presParOf" srcId="{70D9DD3A-2221-46C7-A1E0-DCA436106DB1}" destId="{841FE0EA-0125-4177-9F8B-2AC1117961A1}" srcOrd="1" destOrd="0" presId="urn:microsoft.com/office/officeart/2008/layout/LinedList"/>
    <dgm:cxn modelId="{F892A382-B720-407C-A6DC-9B3086DC43DF}" type="presParOf" srcId="{C958C698-E338-49BE-9FF2-AED1E95B5C00}" destId="{2087BB4F-78B1-4FF9-86AE-861D6BCE8FA2}" srcOrd="4" destOrd="0" presId="urn:microsoft.com/office/officeart/2008/layout/LinedList"/>
    <dgm:cxn modelId="{9694C042-313A-4100-8634-E764ED7DE373}" type="presParOf" srcId="{C958C698-E338-49BE-9FF2-AED1E95B5C00}" destId="{0091D3F9-3DD9-455D-A637-A1ABE69DC6E1}" srcOrd="5" destOrd="0" presId="urn:microsoft.com/office/officeart/2008/layout/LinedList"/>
    <dgm:cxn modelId="{3116E270-FC7C-4FAB-BB45-EC1B4DFC87C0}" type="presParOf" srcId="{0091D3F9-3DD9-455D-A637-A1ABE69DC6E1}" destId="{FB8F2210-DFDB-411A-A4CC-9316D6B43154}" srcOrd="0" destOrd="0" presId="urn:microsoft.com/office/officeart/2008/layout/LinedList"/>
    <dgm:cxn modelId="{DDDBA948-5606-4790-8D84-4940EE2DF16F}" type="presParOf" srcId="{0091D3F9-3DD9-455D-A637-A1ABE69DC6E1}" destId="{F2925AC6-57FD-4865-8F52-39F5BC1109F9}" srcOrd="1" destOrd="0" presId="urn:microsoft.com/office/officeart/2008/layout/LinedList"/>
    <dgm:cxn modelId="{3BEF9083-EE60-4ED4-BAB3-4BEC5DE665F6}" type="presParOf" srcId="{C958C698-E338-49BE-9FF2-AED1E95B5C00}" destId="{3E404248-E7C8-401C-AAC7-4C109FE93D67}" srcOrd="6" destOrd="0" presId="urn:microsoft.com/office/officeart/2008/layout/LinedList"/>
    <dgm:cxn modelId="{F0110240-6320-4975-AC7F-A804392A4561}" type="presParOf" srcId="{C958C698-E338-49BE-9FF2-AED1E95B5C00}" destId="{60CD1A05-553F-408A-87A8-F4B430DA0B8C}" srcOrd="7" destOrd="0" presId="urn:microsoft.com/office/officeart/2008/layout/LinedList"/>
    <dgm:cxn modelId="{95FADE5E-5567-43E8-86DD-2AB760555CDE}" type="presParOf" srcId="{60CD1A05-553F-408A-87A8-F4B430DA0B8C}" destId="{18207526-CE13-477C-AC65-94A57DADB263}" srcOrd="0" destOrd="0" presId="urn:microsoft.com/office/officeart/2008/layout/LinedList"/>
    <dgm:cxn modelId="{8D556C67-53E2-4308-A3EA-92DC8AA3B572}" type="presParOf" srcId="{60CD1A05-553F-408A-87A8-F4B430DA0B8C}" destId="{AFC3B419-51EC-48D6-A5DB-F53B17B0B728}" srcOrd="1" destOrd="0" presId="urn:microsoft.com/office/officeart/2008/layout/LinedList"/>
    <dgm:cxn modelId="{6B81100E-7328-4F01-88F5-28DF0CA52762}" type="presParOf" srcId="{C958C698-E338-49BE-9FF2-AED1E95B5C00}" destId="{7C9A3EE0-9F1C-427E-B507-680FCF9508C0}" srcOrd="8" destOrd="0" presId="urn:microsoft.com/office/officeart/2008/layout/LinedList"/>
    <dgm:cxn modelId="{F27B3C95-4A5F-4F7F-9458-7E647777AD31}" type="presParOf" srcId="{C958C698-E338-49BE-9FF2-AED1E95B5C00}" destId="{13481BEA-6A25-4B76-B872-7559B5A3B521}" srcOrd="9" destOrd="0" presId="urn:microsoft.com/office/officeart/2008/layout/LinedList"/>
    <dgm:cxn modelId="{4FA92CB8-16A0-4B63-B7AD-EE9D7C6D8A53}" type="presParOf" srcId="{13481BEA-6A25-4B76-B872-7559B5A3B521}" destId="{779466A3-7AF9-423B-813C-484EE72898B7}" srcOrd="0" destOrd="0" presId="urn:microsoft.com/office/officeart/2008/layout/LinedList"/>
    <dgm:cxn modelId="{606F0EF6-B4D3-4375-A4A5-CAB521DF9764}" type="presParOf" srcId="{13481BEA-6A25-4B76-B872-7559B5A3B521}" destId="{A910197E-0839-4562-BECB-05B4FF07EC9D}" srcOrd="1" destOrd="0" presId="urn:microsoft.com/office/officeart/2008/layout/LinedList"/>
    <dgm:cxn modelId="{AA521B46-5D97-4A17-BBAD-682555CAD09B}" type="presParOf" srcId="{C958C698-E338-49BE-9FF2-AED1E95B5C00}" destId="{E46C6296-26D6-4F36-8295-A385D3331F99}" srcOrd="10" destOrd="0" presId="urn:microsoft.com/office/officeart/2008/layout/LinedList"/>
    <dgm:cxn modelId="{C3065AF6-1820-4D44-B12C-9B32D3886118}" type="presParOf" srcId="{C958C698-E338-49BE-9FF2-AED1E95B5C00}" destId="{A18B3C21-C643-4BBB-9301-0FFF442F5E96}" srcOrd="11" destOrd="0" presId="urn:microsoft.com/office/officeart/2008/layout/LinedList"/>
    <dgm:cxn modelId="{A1D2BAA2-AE69-4E18-9AFA-928B1E2700B4}" type="presParOf" srcId="{A18B3C21-C643-4BBB-9301-0FFF442F5E96}" destId="{400192E9-E8BD-4A95-B840-AC19ADFEA07D}" srcOrd="0" destOrd="0" presId="urn:microsoft.com/office/officeart/2008/layout/LinedList"/>
    <dgm:cxn modelId="{6FEB2EF2-FB56-43B2-A798-33DEC46E581D}" type="presParOf" srcId="{A18B3C21-C643-4BBB-9301-0FFF442F5E96}" destId="{9A0C2E2A-E9F6-4587-A386-7526177C967B}" srcOrd="1" destOrd="0" presId="urn:microsoft.com/office/officeart/2008/layout/LinedList"/>
    <dgm:cxn modelId="{03AE7AD1-2F42-46E8-AA50-9140CC7700B3}" type="presParOf" srcId="{C958C698-E338-49BE-9FF2-AED1E95B5C00}" destId="{107741C0-278D-4A54-81B8-243B4A1E3E7F}" srcOrd="12" destOrd="0" presId="urn:microsoft.com/office/officeart/2008/layout/LinedList"/>
    <dgm:cxn modelId="{9448E7EF-CA67-473E-961C-697EC8748527}" type="presParOf" srcId="{C958C698-E338-49BE-9FF2-AED1E95B5C00}" destId="{0B007E1B-37BA-4C10-A3AF-9C2A05C9A2C8}" srcOrd="13" destOrd="0" presId="urn:microsoft.com/office/officeart/2008/layout/LinedList"/>
    <dgm:cxn modelId="{F7CB2A2F-9824-45B3-A561-889D6F786E11}" type="presParOf" srcId="{0B007E1B-37BA-4C10-A3AF-9C2A05C9A2C8}" destId="{E38BBA33-8563-42B7-833D-05B705065F76}" srcOrd="0" destOrd="0" presId="urn:microsoft.com/office/officeart/2008/layout/LinedList"/>
    <dgm:cxn modelId="{B69CF30D-CE5A-4F1F-B941-D6760D85FC70}" type="presParOf" srcId="{0B007E1B-37BA-4C10-A3AF-9C2A05C9A2C8}" destId="{5BE84D87-AD21-4F88-A3AF-75D12DB325B8}" srcOrd="1" destOrd="0" presId="urn:microsoft.com/office/officeart/2008/layout/LinedList"/>
    <dgm:cxn modelId="{A5EE8E44-1AC2-42E3-A9B8-174C7916AC2F}" type="presParOf" srcId="{C958C698-E338-49BE-9FF2-AED1E95B5C00}" destId="{FDAE461A-4056-4B7E-97F0-4D4D08A99593}" srcOrd="14" destOrd="0" presId="urn:microsoft.com/office/officeart/2008/layout/LinedList"/>
    <dgm:cxn modelId="{3DA7DD12-721F-4A94-8B62-FB18A9DB0B61}" type="presParOf" srcId="{C958C698-E338-49BE-9FF2-AED1E95B5C00}" destId="{0AA02657-91E1-46D0-A37B-6A6F42719EE5}" srcOrd="15" destOrd="0" presId="urn:microsoft.com/office/officeart/2008/layout/LinedList"/>
    <dgm:cxn modelId="{D4079FAE-310F-478E-869F-B35FF08A231F}" type="presParOf" srcId="{0AA02657-91E1-46D0-A37B-6A6F42719EE5}" destId="{7AA37AED-3AC9-41D7-9E30-E96C63F41706}" srcOrd="0" destOrd="0" presId="urn:microsoft.com/office/officeart/2008/layout/LinedList"/>
    <dgm:cxn modelId="{887BECB8-F3CD-4264-9F06-BFBE1C4514CE}" type="presParOf" srcId="{0AA02657-91E1-46D0-A37B-6A6F42719EE5}" destId="{32B6DC4D-EC93-46BD-8731-DDBA9BB4C76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2BD94D-4FFE-4458-924A-5A7ED5E9DFE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9347F3C-3ED2-46C6-B9B4-6B6BEE790FD2}">
      <dgm:prSet/>
      <dgm:spPr/>
      <dgm:t>
        <a:bodyPr/>
        <a:lstStyle/>
        <a:p>
          <a:r>
            <a:rPr lang="el-GR"/>
            <a:t>Η συμπεριληπτική εκπαίδευση δεν είναι μια απλή εκπαιδευτική επιλογή· αποτελεί </a:t>
          </a:r>
          <a:r>
            <a:rPr lang="el-GR" b="1"/>
            <a:t>θεμελιώδες δικαίωμα</a:t>
          </a:r>
          <a:r>
            <a:rPr lang="el-GR"/>
            <a:t>, όπως ορίζουν:</a:t>
          </a:r>
          <a:endParaRPr lang="en-US"/>
        </a:p>
      </dgm:t>
    </dgm:pt>
    <dgm:pt modelId="{6ACAAA97-E2EC-4CDF-8CAF-52C8F77AED58}" type="parTrans" cxnId="{5A2831C5-20D0-4B4D-A459-32E1730AEFDA}">
      <dgm:prSet/>
      <dgm:spPr/>
      <dgm:t>
        <a:bodyPr/>
        <a:lstStyle/>
        <a:p>
          <a:endParaRPr lang="en-US"/>
        </a:p>
      </dgm:t>
    </dgm:pt>
    <dgm:pt modelId="{CAB74315-DE0C-4F87-8F7D-58F20D0C292A}" type="sibTrans" cxnId="{5A2831C5-20D0-4B4D-A459-32E1730AEFDA}">
      <dgm:prSet/>
      <dgm:spPr/>
      <dgm:t>
        <a:bodyPr/>
        <a:lstStyle/>
        <a:p>
          <a:endParaRPr lang="en-US"/>
        </a:p>
      </dgm:t>
    </dgm:pt>
    <dgm:pt modelId="{6D5104BC-FBC4-4C1C-978A-61880A656770}">
      <dgm:prSet/>
      <dgm:spPr/>
      <dgm:t>
        <a:bodyPr/>
        <a:lstStyle/>
        <a:p>
          <a:r>
            <a:rPr lang="el-GR" b="1" dirty="0"/>
            <a:t>η UNESCO</a:t>
          </a:r>
          <a:r>
            <a:rPr lang="el-GR" dirty="0"/>
            <a:t>,</a:t>
          </a:r>
          <a:endParaRPr lang="en-US" dirty="0"/>
        </a:p>
      </dgm:t>
    </dgm:pt>
    <dgm:pt modelId="{063D6084-C800-47F2-9929-DD54E96AD51E}" type="parTrans" cxnId="{18BB7F52-0DFC-4B00-A125-2FD403086FB0}">
      <dgm:prSet/>
      <dgm:spPr/>
      <dgm:t>
        <a:bodyPr/>
        <a:lstStyle/>
        <a:p>
          <a:endParaRPr lang="en-US"/>
        </a:p>
      </dgm:t>
    </dgm:pt>
    <dgm:pt modelId="{4778FF0E-7CF7-4AC0-95E0-BFAFF0D83C92}" type="sibTrans" cxnId="{18BB7F52-0DFC-4B00-A125-2FD403086FB0}">
      <dgm:prSet/>
      <dgm:spPr/>
      <dgm:t>
        <a:bodyPr/>
        <a:lstStyle/>
        <a:p>
          <a:endParaRPr lang="en-US"/>
        </a:p>
      </dgm:t>
    </dgm:pt>
    <dgm:pt modelId="{1D3C5DAE-0990-461E-BD00-08000B12C678}">
      <dgm:prSet/>
      <dgm:spPr/>
      <dgm:t>
        <a:bodyPr/>
        <a:lstStyle/>
        <a:p>
          <a:r>
            <a:rPr lang="el-GR" b="1" dirty="0"/>
            <a:t>η Σύμβαση του ΟΗΕ για τα Δικαιώματα των Ατόμων με Αναπηρία (Ν.4074/2012)</a:t>
          </a:r>
          <a:r>
            <a:rPr lang="el-GR" dirty="0"/>
            <a:t>,</a:t>
          </a:r>
          <a:endParaRPr lang="en-US" dirty="0"/>
        </a:p>
      </dgm:t>
    </dgm:pt>
    <dgm:pt modelId="{1D3C1C1A-6F37-4D90-A584-9ED6057A83FE}" type="parTrans" cxnId="{0F6D7CB5-3AE1-4A82-9975-5CB2DDC0D03E}">
      <dgm:prSet/>
      <dgm:spPr/>
      <dgm:t>
        <a:bodyPr/>
        <a:lstStyle/>
        <a:p>
          <a:endParaRPr lang="en-US"/>
        </a:p>
      </dgm:t>
    </dgm:pt>
    <dgm:pt modelId="{2AC409A5-EE84-4851-8F3A-BA6D2F9CE186}" type="sibTrans" cxnId="{0F6D7CB5-3AE1-4A82-9975-5CB2DDC0D03E}">
      <dgm:prSet/>
      <dgm:spPr/>
      <dgm:t>
        <a:bodyPr/>
        <a:lstStyle/>
        <a:p>
          <a:endParaRPr lang="en-US"/>
        </a:p>
      </dgm:t>
    </dgm:pt>
    <dgm:pt modelId="{D4A72626-0390-44B2-87BF-C9E694BBBF72}">
      <dgm:prSet/>
      <dgm:spPr/>
      <dgm:t>
        <a:bodyPr/>
        <a:lstStyle/>
        <a:p>
          <a:r>
            <a:rPr lang="el-GR" b="1"/>
            <a:t>το Ελληνικό θεσμικό πλαίσιο ειδικής αγωγής (Ν.3699/2008 &amp; Ν.4823/2021)</a:t>
          </a:r>
          <a:r>
            <a:rPr lang="el-GR"/>
            <a:t>.</a:t>
          </a:r>
          <a:endParaRPr lang="en-US"/>
        </a:p>
      </dgm:t>
    </dgm:pt>
    <dgm:pt modelId="{6517C4F7-2D93-4B1D-BF79-73CC9530B1D9}" type="parTrans" cxnId="{E067435A-7F78-4A22-BEB7-107FBF378BA5}">
      <dgm:prSet/>
      <dgm:spPr/>
      <dgm:t>
        <a:bodyPr/>
        <a:lstStyle/>
        <a:p>
          <a:endParaRPr lang="en-US"/>
        </a:p>
      </dgm:t>
    </dgm:pt>
    <dgm:pt modelId="{D0E70A3A-F2EE-4F7B-A3A8-92817C880090}" type="sibTrans" cxnId="{E067435A-7F78-4A22-BEB7-107FBF378BA5}">
      <dgm:prSet/>
      <dgm:spPr/>
      <dgm:t>
        <a:bodyPr/>
        <a:lstStyle/>
        <a:p>
          <a:endParaRPr lang="en-US"/>
        </a:p>
      </dgm:t>
    </dgm:pt>
    <dgm:pt modelId="{E1C32317-DFF2-4BD5-BBEA-81F440AFDEC2}" type="pres">
      <dgm:prSet presAssocID="{132BD94D-4FFE-4458-924A-5A7ED5E9DFE8}" presName="linear" presStyleCnt="0">
        <dgm:presLayoutVars>
          <dgm:animLvl val="lvl"/>
          <dgm:resizeHandles val="exact"/>
        </dgm:presLayoutVars>
      </dgm:prSet>
      <dgm:spPr/>
    </dgm:pt>
    <dgm:pt modelId="{7CF2AF63-9852-434A-8369-36DD69C0FB23}" type="pres">
      <dgm:prSet presAssocID="{D9347F3C-3ED2-46C6-B9B4-6B6BEE790FD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2D4A58E-B371-45C2-996B-E7F5624AB858}" type="pres">
      <dgm:prSet presAssocID="{D9347F3C-3ED2-46C6-B9B4-6B6BEE790FD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AC4241F-7008-41EE-A540-E18C1F0A84B8}" type="presOf" srcId="{D4A72626-0390-44B2-87BF-C9E694BBBF72}" destId="{52D4A58E-B371-45C2-996B-E7F5624AB858}" srcOrd="0" destOrd="2" presId="urn:microsoft.com/office/officeart/2005/8/layout/vList2"/>
    <dgm:cxn modelId="{8FAB852F-7810-4FB0-A19F-64A9598DF614}" type="presOf" srcId="{6D5104BC-FBC4-4C1C-978A-61880A656770}" destId="{52D4A58E-B371-45C2-996B-E7F5624AB858}" srcOrd="0" destOrd="0" presId="urn:microsoft.com/office/officeart/2005/8/layout/vList2"/>
    <dgm:cxn modelId="{18BB7F52-0DFC-4B00-A125-2FD403086FB0}" srcId="{D9347F3C-3ED2-46C6-B9B4-6B6BEE790FD2}" destId="{6D5104BC-FBC4-4C1C-978A-61880A656770}" srcOrd="0" destOrd="0" parTransId="{063D6084-C800-47F2-9929-DD54E96AD51E}" sibTransId="{4778FF0E-7CF7-4AC0-95E0-BFAFF0D83C92}"/>
    <dgm:cxn modelId="{08340178-ADE8-4E1E-AA8C-E17AAA265503}" type="presOf" srcId="{132BD94D-4FFE-4458-924A-5A7ED5E9DFE8}" destId="{E1C32317-DFF2-4BD5-BBEA-81F440AFDEC2}" srcOrd="0" destOrd="0" presId="urn:microsoft.com/office/officeart/2005/8/layout/vList2"/>
    <dgm:cxn modelId="{E067435A-7F78-4A22-BEB7-107FBF378BA5}" srcId="{D9347F3C-3ED2-46C6-B9B4-6B6BEE790FD2}" destId="{D4A72626-0390-44B2-87BF-C9E694BBBF72}" srcOrd="2" destOrd="0" parTransId="{6517C4F7-2D93-4B1D-BF79-73CC9530B1D9}" sibTransId="{D0E70A3A-F2EE-4F7B-A3A8-92817C880090}"/>
    <dgm:cxn modelId="{0DB3DAA7-68FC-442B-BDAF-F44650F41E16}" type="presOf" srcId="{D9347F3C-3ED2-46C6-B9B4-6B6BEE790FD2}" destId="{7CF2AF63-9852-434A-8369-36DD69C0FB23}" srcOrd="0" destOrd="0" presId="urn:microsoft.com/office/officeart/2005/8/layout/vList2"/>
    <dgm:cxn modelId="{0F6D7CB5-3AE1-4A82-9975-5CB2DDC0D03E}" srcId="{D9347F3C-3ED2-46C6-B9B4-6B6BEE790FD2}" destId="{1D3C5DAE-0990-461E-BD00-08000B12C678}" srcOrd="1" destOrd="0" parTransId="{1D3C1C1A-6F37-4D90-A584-9ED6057A83FE}" sibTransId="{2AC409A5-EE84-4851-8F3A-BA6D2F9CE186}"/>
    <dgm:cxn modelId="{5A2831C5-20D0-4B4D-A459-32E1730AEFDA}" srcId="{132BD94D-4FFE-4458-924A-5A7ED5E9DFE8}" destId="{D9347F3C-3ED2-46C6-B9B4-6B6BEE790FD2}" srcOrd="0" destOrd="0" parTransId="{6ACAAA97-E2EC-4CDF-8CAF-52C8F77AED58}" sibTransId="{CAB74315-DE0C-4F87-8F7D-58F20D0C292A}"/>
    <dgm:cxn modelId="{07202BF5-8B27-43D3-9C3A-1AC28B2FE7CB}" type="presOf" srcId="{1D3C5DAE-0990-461E-BD00-08000B12C678}" destId="{52D4A58E-B371-45C2-996B-E7F5624AB858}" srcOrd="0" destOrd="1" presId="urn:microsoft.com/office/officeart/2005/8/layout/vList2"/>
    <dgm:cxn modelId="{01C4CACD-05D7-4683-AC7B-FE93B1AA57E3}" type="presParOf" srcId="{E1C32317-DFF2-4BD5-BBEA-81F440AFDEC2}" destId="{7CF2AF63-9852-434A-8369-36DD69C0FB23}" srcOrd="0" destOrd="0" presId="urn:microsoft.com/office/officeart/2005/8/layout/vList2"/>
    <dgm:cxn modelId="{60CDEC83-9BD7-4496-BB2B-7EFAC03FC954}" type="presParOf" srcId="{E1C32317-DFF2-4BD5-BBEA-81F440AFDEC2}" destId="{52D4A58E-B371-45C2-996B-E7F5624AB85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1EA66-E1FB-4946-B05B-A103A86E1104}">
      <dsp:nvSpPr>
        <dsp:cNvPr id="0" name=""/>
        <dsp:cNvSpPr/>
      </dsp:nvSpPr>
      <dsp:spPr>
        <a:xfrm>
          <a:off x="0" y="0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C086C1-EE3A-4AE9-A24D-521003A9433C}">
      <dsp:nvSpPr>
        <dsp:cNvPr id="0" name=""/>
        <dsp:cNvSpPr/>
      </dsp:nvSpPr>
      <dsp:spPr>
        <a:xfrm>
          <a:off x="0" y="0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Εξατομικευμένο Εκπαιδευτικό Πρόγραμμα (ΕΕΠ)</a:t>
          </a:r>
          <a:endParaRPr lang="en-US" sz="1800" kern="1200"/>
        </a:p>
      </dsp:txBody>
      <dsp:txXfrm>
        <a:off x="0" y="0"/>
        <a:ext cx="6832212" cy="658097"/>
      </dsp:txXfrm>
    </dsp:sp>
    <dsp:sp modelId="{0F4D0A28-51BB-4064-A4F1-3317D0605F59}">
      <dsp:nvSpPr>
        <dsp:cNvPr id="0" name=""/>
        <dsp:cNvSpPr/>
      </dsp:nvSpPr>
      <dsp:spPr>
        <a:xfrm>
          <a:off x="0" y="658097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64738"/>
                <a:satOff val="-6856"/>
                <a:lumOff val="-168"/>
                <a:alphaOff val="0"/>
                <a:tint val="96000"/>
                <a:lumMod val="104000"/>
              </a:schemeClr>
            </a:gs>
            <a:gs pos="100000">
              <a:schemeClr val="accent2">
                <a:hueOff val="64738"/>
                <a:satOff val="-6856"/>
                <a:lumOff val="-168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64738"/>
              <a:satOff val="-6856"/>
              <a:lumOff val="-16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22F668-6A8E-4203-97BB-6D94A0524724}">
      <dsp:nvSpPr>
        <dsp:cNvPr id="0" name=""/>
        <dsp:cNvSpPr/>
      </dsp:nvSpPr>
      <dsp:spPr>
        <a:xfrm>
          <a:off x="0" y="658097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Παρεμβάσεις κοινωνικών δεξιοτήτων</a:t>
          </a:r>
          <a:r>
            <a:rPr lang="el-GR" sz="1800" kern="1200"/>
            <a:t> (ομαδικά προγράμματα </a:t>
          </a:r>
          <a:endParaRPr lang="en-US" sz="1800" kern="1200"/>
        </a:p>
      </dsp:txBody>
      <dsp:txXfrm>
        <a:off x="0" y="658097"/>
        <a:ext cx="6832212" cy="658097"/>
      </dsp:txXfrm>
    </dsp:sp>
    <dsp:sp modelId="{2087BB4F-78B1-4FF9-86AE-861D6BCE8FA2}">
      <dsp:nvSpPr>
        <dsp:cNvPr id="0" name=""/>
        <dsp:cNvSpPr/>
      </dsp:nvSpPr>
      <dsp:spPr>
        <a:xfrm>
          <a:off x="0" y="1316194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129476"/>
                <a:satOff val="-13712"/>
                <a:lumOff val="-336"/>
                <a:alphaOff val="0"/>
                <a:tint val="96000"/>
                <a:lumMod val="104000"/>
              </a:schemeClr>
            </a:gs>
            <a:gs pos="100000">
              <a:schemeClr val="accent2">
                <a:hueOff val="129476"/>
                <a:satOff val="-13712"/>
                <a:lumOff val="-33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29476"/>
              <a:satOff val="-13712"/>
              <a:lumOff val="-33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8F2210-DFDB-411A-A4CC-9316D6B43154}">
      <dsp:nvSpPr>
        <dsp:cNvPr id="0" name=""/>
        <dsp:cNvSpPr/>
      </dsp:nvSpPr>
      <dsp:spPr>
        <a:xfrm>
          <a:off x="0" y="1316194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role-playing, κοινωνικές ιστορίες)</a:t>
          </a:r>
          <a:endParaRPr lang="en-US" sz="1800" kern="1200"/>
        </a:p>
      </dsp:txBody>
      <dsp:txXfrm>
        <a:off x="0" y="1316194"/>
        <a:ext cx="6832212" cy="658097"/>
      </dsp:txXfrm>
    </dsp:sp>
    <dsp:sp modelId="{3E404248-E7C8-401C-AAC7-4C109FE93D67}">
      <dsp:nvSpPr>
        <dsp:cNvPr id="0" name=""/>
        <dsp:cNvSpPr/>
      </dsp:nvSpPr>
      <dsp:spPr>
        <a:xfrm>
          <a:off x="0" y="1974292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194214"/>
                <a:satOff val="-20568"/>
                <a:lumOff val="-504"/>
                <a:alphaOff val="0"/>
                <a:tint val="96000"/>
                <a:lumMod val="104000"/>
              </a:schemeClr>
            </a:gs>
            <a:gs pos="100000">
              <a:schemeClr val="accent2">
                <a:hueOff val="194214"/>
                <a:satOff val="-20568"/>
                <a:lumOff val="-504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94214"/>
              <a:satOff val="-20568"/>
              <a:lumOff val="-50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207526-CE13-477C-AC65-94A57DADB263}">
      <dsp:nvSpPr>
        <dsp:cNvPr id="0" name=""/>
        <dsp:cNvSpPr/>
      </dsp:nvSpPr>
      <dsp:spPr>
        <a:xfrm>
          <a:off x="0" y="1974292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Προσαρμογές διδασκαλίας</a:t>
          </a:r>
          <a:r>
            <a:rPr lang="el-GR" sz="1800" kern="1200"/>
            <a:t> (πολυαισθητηριακή προσέγγιση, διαφοροποίηση)</a:t>
          </a:r>
          <a:endParaRPr lang="en-US" sz="1800" kern="1200"/>
        </a:p>
      </dsp:txBody>
      <dsp:txXfrm>
        <a:off x="0" y="1974292"/>
        <a:ext cx="6832212" cy="658097"/>
      </dsp:txXfrm>
    </dsp:sp>
    <dsp:sp modelId="{7C9A3EE0-9F1C-427E-B507-680FCF9508C0}">
      <dsp:nvSpPr>
        <dsp:cNvPr id="0" name=""/>
        <dsp:cNvSpPr/>
      </dsp:nvSpPr>
      <dsp:spPr>
        <a:xfrm>
          <a:off x="0" y="2632389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258951"/>
                <a:satOff val="-27425"/>
                <a:lumOff val="-672"/>
                <a:alphaOff val="0"/>
                <a:tint val="96000"/>
                <a:lumMod val="104000"/>
              </a:schemeClr>
            </a:gs>
            <a:gs pos="100000">
              <a:schemeClr val="accent2">
                <a:hueOff val="258951"/>
                <a:satOff val="-27425"/>
                <a:lumOff val="-672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258951"/>
              <a:satOff val="-27425"/>
              <a:lumOff val="-67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9466A3-7AF9-423B-813C-484EE72898B7}">
      <dsp:nvSpPr>
        <dsp:cNvPr id="0" name=""/>
        <dsp:cNvSpPr/>
      </dsp:nvSpPr>
      <dsp:spPr>
        <a:xfrm>
          <a:off x="0" y="2632389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Δομημένο μαθησιακό περιβάλλον</a:t>
          </a:r>
          <a:endParaRPr lang="en-US" sz="1800" kern="1200"/>
        </a:p>
      </dsp:txBody>
      <dsp:txXfrm>
        <a:off x="0" y="2632389"/>
        <a:ext cx="6832212" cy="658097"/>
      </dsp:txXfrm>
    </dsp:sp>
    <dsp:sp modelId="{E46C6296-26D6-4F36-8295-A385D3331F99}">
      <dsp:nvSpPr>
        <dsp:cNvPr id="0" name=""/>
        <dsp:cNvSpPr/>
      </dsp:nvSpPr>
      <dsp:spPr>
        <a:xfrm>
          <a:off x="0" y="3290486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323689"/>
                <a:satOff val="-34281"/>
                <a:lumOff val="-840"/>
                <a:alphaOff val="0"/>
                <a:tint val="96000"/>
                <a:lumMod val="104000"/>
              </a:schemeClr>
            </a:gs>
            <a:gs pos="100000">
              <a:schemeClr val="accent2">
                <a:hueOff val="323689"/>
                <a:satOff val="-34281"/>
                <a:lumOff val="-84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323689"/>
              <a:satOff val="-34281"/>
              <a:lumOff val="-84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0192E9-E8BD-4A95-B840-AC19ADFEA07D}">
      <dsp:nvSpPr>
        <dsp:cNvPr id="0" name=""/>
        <dsp:cNvSpPr/>
      </dsp:nvSpPr>
      <dsp:spPr>
        <a:xfrm>
          <a:off x="0" y="3290486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Συμβουλευτική γονέων</a:t>
          </a:r>
          <a:endParaRPr lang="en-US" sz="1800" kern="1200"/>
        </a:p>
      </dsp:txBody>
      <dsp:txXfrm>
        <a:off x="0" y="3290486"/>
        <a:ext cx="6832212" cy="658097"/>
      </dsp:txXfrm>
    </dsp:sp>
    <dsp:sp modelId="{107741C0-278D-4A54-81B8-243B4A1E3E7F}">
      <dsp:nvSpPr>
        <dsp:cNvPr id="0" name=""/>
        <dsp:cNvSpPr/>
      </dsp:nvSpPr>
      <dsp:spPr>
        <a:xfrm>
          <a:off x="0" y="3948584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388427"/>
                <a:satOff val="-41137"/>
                <a:lumOff val="-1008"/>
                <a:alphaOff val="0"/>
                <a:tint val="96000"/>
                <a:lumMod val="104000"/>
              </a:schemeClr>
            </a:gs>
            <a:gs pos="100000">
              <a:schemeClr val="accent2">
                <a:hueOff val="388427"/>
                <a:satOff val="-41137"/>
                <a:lumOff val="-1008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388427"/>
              <a:satOff val="-41137"/>
              <a:lumOff val="-100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8BBA33-8563-42B7-833D-05B705065F76}">
      <dsp:nvSpPr>
        <dsp:cNvPr id="0" name=""/>
        <dsp:cNvSpPr/>
      </dsp:nvSpPr>
      <dsp:spPr>
        <a:xfrm>
          <a:off x="0" y="3948584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Παρεμβάσεις συναισθηματικής ρύθμισης</a:t>
          </a:r>
          <a:endParaRPr lang="en-US" sz="1800" kern="1200"/>
        </a:p>
      </dsp:txBody>
      <dsp:txXfrm>
        <a:off x="0" y="3948584"/>
        <a:ext cx="6832212" cy="658097"/>
      </dsp:txXfrm>
    </dsp:sp>
    <dsp:sp modelId="{FDAE461A-4056-4B7E-97F0-4D4D08A99593}">
      <dsp:nvSpPr>
        <dsp:cNvPr id="0" name=""/>
        <dsp:cNvSpPr/>
      </dsp:nvSpPr>
      <dsp:spPr>
        <a:xfrm>
          <a:off x="0" y="4606681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A37AED-3AC9-41D7-9E30-E96C63F41706}">
      <dsp:nvSpPr>
        <dsp:cNvPr id="0" name=""/>
        <dsp:cNvSpPr/>
      </dsp:nvSpPr>
      <dsp:spPr>
        <a:xfrm>
          <a:off x="0" y="4606681"/>
          <a:ext cx="6832212" cy="65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/>
            <a:t>Συνεργατική μάθηση για προώθηση σχέσεων στη τάξη</a:t>
          </a:r>
          <a:endParaRPr lang="en-US" sz="1800" kern="1200"/>
        </a:p>
      </dsp:txBody>
      <dsp:txXfrm>
        <a:off x="0" y="4606681"/>
        <a:ext cx="6832212" cy="658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2AF63-9852-434A-8369-36DD69C0FB23}">
      <dsp:nvSpPr>
        <dsp:cNvPr id="0" name=""/>
        <dsp:cNvSpPr/>
      </dsp:nvSpPr>
      <dsp:spPr>
        <a:xfrm>
          <a:off x="0" y="225204"/>
          <a:ext cx="6832212" cy="23552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Η συμπεριληπτική εκπαίδευση δεν είναι μια απλή εκπαιδευτική επιλογή· αποτελεί </a:t>
          </a:r>
          <a:r>
            <a:rPr lang="el-GR" sz="3300" b="1" kern="1200"/>
            <a:t>θεμελιώδες δικαίωμα</a:t>
          </a:r>
          <a:r>
            <a:rPr lang="el-GR" sz="3300" kern="1200"/>
            <a:t>, όπως ορίζουν:</a:t>
          </a:r>
          <a:endParaRPr lang="en-US" sz="3300" kern="1200"/>
        </a:p>
      </dsp:txBody>
      <dsp:txXfrm>
        <a:off x="114972" y="340176"/>
        <a:ext cx="6602268" cy="2125266"/>
      </dsp:txXfrm>
    </dsp:sp>
    <dsp:sp modelId="{52D4A58E-B371-45C2-996B-E7F5624AB858}">
      <dsp:nvSpPr>
        <dsp:cNvPr id="0" name=""/>
        <dsp:cNvSpPr/>
      </dsp:nvSpPr>
      <dsp:spPr>
        <a:xfrm>
          <a:off x="0" y="2580414"/>
          <a:ext cx="6832212" cy="2459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23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600" b="1" kern="1200" dirty="0"/>
            <a:t>η UNESCO</a:t>
          </a:r>
          <a:r>
            <a:rPr lang="el-GR" sz="2600" kern="1200" dirty="0"/>
            <a:t>,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600" b="1" kern="1200" dirty="0"/>
            <a:t>η Σύμβαση του ΟΗΕ για τα Δικαιώματα των Ατόμων με Αναπηρία (Ν.4074/2012)</a:t>
          </a:r>
          <a:r>
            <a:rPr lang="el-GR" sz="2600" kern="1200" dirty="0"/>
            <a:t>,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600" b="1" kern="1200"/>
            <a:t>το Ελληνικό θεσμικό πλαίσιο ειδικής αγωγής (Ν.3699/2008 &amp; Ν.4823/2021)</a:t>
          </a:r>
          <a:r>
            <a:rPr lang="el-GR" sz="2600" kern="1200"/>
            <a:t>.</a:t>
          </a:r>
          <a:endParaRPr lang="en-US" sz="2600" kern="1200"/>
        </a:p>
      </dsp:txBody>
      <dsp:txXfrm>
        <a:off x="0" y="2580414"/>
        <a:ext cx="6832212" cy="2459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17879A-1E87-06D0-11EA-3CC35A045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47676"/>
            <a:ext cx="8915399" cy="2486024"/>
          </a:xfrm>
        </p:spPr>
        <p:txBody>
          <a:bodyPr>
            <a:noAutofit/>
          </a:bodyPr>
          <a:lstStyle/>
          <a:p>
            <a:r>
              <a:rPr lang="el-GR" sz="3600" b="1" dirty="0"/>
              <a:t>Σχέσεις μεταξύ μαθητών. </a:t>
            </a:r>
            <a:br>
              <a:rPr lang="el-GR" sz="3600" b="1" dirty="0"/>
            </a:br>
            <a:r>
              <a:rPr lang="el-GR" sz="3600" b="1" dirty="0"/>
              <a:t>Αντιμετώπιση Ειδικών Εκπαιδευτικών Αναγκών, Διεπιστημονική Υποστήριξη και Συμπεριληπτική Εκπαίδευση</a:t>
            </a:r>
            <a:r>
              <a:rPr lang="el-GR" sz="3600" dirty="0"/>
              <a:t>.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7141FF6-0A2B-23D4-3BEB-C59A4C7D2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2873" y="3512127"/>
            <a:ext cx="11367653" cy="3522518"/>
          </a:xfrm>
        </p:spPr>
        <p:txBody>
          <a:bodyPr>
            <a:normAutofit/>
          </a:bodyPr>
          <a:lstStyle/>
          <a:p>
            <a:endParaRPr lang="el-GR" sz="2400" dirty="0">
              <a:solidFill>
                <a:schemeClr val="tx1"/>
              </a:solidFill>
            </a:endParaRPr>
          </a:p>
          <a:p>
            <a:pPr algn="ctr"/>
            <a:r>
              <a:rPr lang="el-GR" sz="2600" dirty="0">
                <a:solidFill>
                  <a:schemeClr val="tx1"/>
                </a:solidFill>
              </a:rPr>
              <a:t>Κατερίνα Αναγνωστοπούλου Ψυχολόγος </a:t>
            </a:r>
          </a:p>
          <a:p>
            <a:pPr algn="ctr"/>
            <a:r>
              <a:rPr lang="el-GR" sz="2600" dirty="0">
                <a:solidFill>
                  <a:schemeClr val="tx1"/>
                </a:solidFill>
              </a:rPr>
              <a:t>Σοφία </a:t>
            </a:r>
            <a:r>
              <a:rPr lang="el-GR" sz="2600" dirty="0" err="1">
                <a:solidFill>
                  <a:schemeClr val="tx1"/>
                </a:solidFill>
              </a:rPr>
              <a:t>Κράββαρη</a:t>
            </a:r>
            <a:r>
              <a:rPr lang="el-GR" sz="2600" dirty="0">
                <a:solidFill>
                  <a:schemeClr val="tx1"/>
                </a:solidFill>
              </a:rPr>
              <a:t> Εκπαιδευτικός Ειδικής Αγωγής</a:t>
            </a:r>
          </a:p>
          <a:p>
            <a:pPr algn="ctr"/>
            <a:r>
              <a:rPr lang="el-GR" sz="2600" dirty="0">
                <a:solidFill>
                  <a:schemeClr val="tx1"/>
                </a:solidFill>
              </a:rPr>
              <a:t>Μέλη της Επιτροπής Διεπιστημονικής Υποστήριξης  </a:t>
            </a:r>
          </a:p>
          <a:p>
            <a:pPr algn="ctr"/>
            <a:r>
              <a:rPr lang="el-GR" sz="2600" dirty="0">
                <a:solidFill>
                  <a:schemeClr val="tx1"/>
                </a:solidFill>
              </a:rPr>
              <a:t>56ου Δημοτικού Σχολείου Πατρών</a:t>
            </a:r>
          </a:p>
          <a:p>
            <a:endParaRPr lang="el-GR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310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37382A-8FFB-DFB8-BEC5-47751099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09440"/>
          </a:xfrm>
        </p:spPr>
        <p:txBody>
          <a:bodyPr>
            <a:normAutofit/>
          </a:bodyPr>
          <a:lstStyle/>
          <a:p>
            <a:r>
              <a:rPr lang="el-GR" sz="2400" b="1" dirty="0"/>
              <a:t>Παράγοντες που σχετίζονται με Παρεμβάσεις και Υποστηρικτικές Υπηρεσίες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D39446-DFDF-E385-1444-4DC73D547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95475"/>
            <a:ext cx="9164638" cy="4338415"/>
          </a:xfrm>
        </p:spPr>
        <p:txBody>
          <a:bodyPr>
            <a:noAutofit/>
          </a:bodyPr>
          <a:lstStyle/>
          <a:p>
            <a:r>
              <a:rPr lang="el-GR" sz="2400" dirty="0"/>
              <a:t>Πρώιμη παρέμβαση</a:t>
            </a:r>
          </a:p>
          <a:p>
            <a:endParaRPr lang="el-GR" sz="2400" dirty="0"/>
          </a:p>
          <a:p>
            <a:r>
              <a:rPr lang="el-GR" sz="2400" dirty="0"/>
              <a:t>Ειδική αγωγή και θεραπευτικές παρεμβάσεις(</a:t>
            </a:r>
            <a:r>
              <a:rPr lang="el-GR" sz="2400" dirty="0" err="1"/>
              <a:t>λογοθεραπεία</a:t>
            </a:r>
            <a:r>
              <a:rPr lang="el-GR" sz="2400" dirty="0"/>
              <a:t>, </a:t>
            </a:r>
            <a:r>
              <a:rPr lang="el-GR" sz="2400" dirty="0" err="1"/>
              <a:t>εργοθεραπεία</a:t>
            </a:r>
            <a:r>
              <a:rPr lang="el-GR" sz="2400" dirty="0"/>
              <a:t>, συμβουλευτική)</a:t>
            </a:r>
          </a:p>
          <a:p>
            <a:endParaRPr lang="el-GR" sz="2400" dirty="0"/>
          </a:p>
          <a:p>
            <a:r>
              <a:rPr lang="el-GR" sz="2400" dirty="0"/>
              <a:t>Συνεργασία σχολείου-οικογένειας-ειδικών</a:t>
            </a:r>
          </a:p>
          <a:p>
            <a:endParaRPr lang="el-GR" sz="2400" dirty="0"/>
          </a:p>
          <a:p>
            <a:r>
              <a:rPr lang="el-GR" sz="2400" dirty="0"/>
              <a:t>Εφαρμογή Εξατομικευμένου Εκπαιδευτικού Προγράμματος</a:t>
            </a:r>
          </a:p>
        </p:txBody>
      </p:sp>
    </p:spTree>
    <p:extLst>
      <p:ext uri="{BB962C8B-B14F-4D97-AF65-F5344CB8AC3E}">
        <p14:creationId xmlns:p14="http://schemas.microsoft.com/office/powerpoint/2010/main" val="3114830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70D4FDD-6A13-91AC-C5B8-5899BC987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el-GR" sz="2500" b="1" dirty="0">
                <a:solidFill>
                  <a:schemeClr val="tx2">
                    <a:lumMod val="75000"/>
                  </a:schemeClr>
                </a:solidFill>
              </a:rPr>
              <a:t>Ψυχοπαιδαγωγική αξιολόγηση</a:t>
            </a:r>
            <a:endParaRPr lang="el-GR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4F3722-82A3-3939-8D04-5EDE70FC5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2">
                    <a:lumMod val="75000"/>
                  </a:schemeClr>
                </a:solidFill>
              </a:rPr>
              <a:t>Βασικό εργαλείο αναγνώρισης αναγκών του μαθητή</a:t>
            </a:r>
          </a:p>
          <a:p>
            <a:pPr marL="0" indent="0">
              <a:buNone/>
            </a:pPr>
            <a:endParaRPr lang="el-G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2">
                    <a:lumMod val="75000"/>
                  </a:schemeClr>
                </a:solidFill>
              </a:rPr>
              <a:t>Διενεργείται από το ΚΕΔΑΣΥ ή το σχολικό προσωπικό (Εκπαιδευτικός Ειδικής Αγωγής, Ψυχολόγος, Κοινωνικός λειτουργός) στο πλαίσιο </a:t>
            </a:r>
            <a:r>
              <a:rPr lang="el-GR" sz="2400" dirty="0" err="1">
                <a:solidFill>
                  <a:schemeClr val="tx2">
                    <a:lumMod val="75000"/>
                  </a:schemeClr>
                </a:solidFill>
              </a:rPr>
              <a:t>ενδοσχολικής</a:t>
            </a:r>
            <a:r>
              <a:rPr lang="el-GR" sz="2400" dirty="0">
                <a:solidFill>
                  <a:schemeClr val="tx2">
                    <a:lumMod val="75000"/>
                  </a:schemeClr>
                </a:solidFill>
              </a:rPr>
              <a:t> υποστήριξης</a:t>
            </a:r>
          </a:p>
          <a:p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511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23A547-3137-AA51-738E-5506DB001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/>
              <a:t>Αρχές Ψυχοπαιδαγωγικής Αξιολόγησης</a:t>
            </a:r>
            <a:endParaRPr lang="el-GR" sz="24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1629956-7504-EB94-A1E8-570378090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1397" y="1100781"/>
            <a:ext cx="10600603" cy="5580574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Ολιστική προσέγγιση</a:t>
            </a:r>
            <a:r>
              <a:rPr lang="el-GR" sz="2400" dirty="0"/>
              <a:t>: αξιολόγηση γνωστικών, συναισθηματικών, </a:t>
            </a:r>
            <a:r>
              <a:rPr lang="el-GR" sz="2400" dirty="0" err="1"/>
              <a:t>συμπεριφορικών</a:t>
            </a:r>
            <a:r>
              <a:rPr lang="el-GR" sz="2400" dirty="0"/>
              <a:t> και κοινωνικών παραμέτρων.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Εστίαση στις δεξιότητες και όχι στις ελλείψεις</a:t>
            </a:r>
            <a:r>
              <a:rPr lang="el-GR" sz="2400" dirty="0"/>
              <a:t>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Κατανόηση του μαθητή μέσα στο περιβάλλον του</a:t>
            </a:r>
            <a:r>
              <a:rPr lang="el-GR" sz="2400" dirty="0"/>
              <a:t> (οικογένεια, σχολική τάξη, κοινωνικό πλαίσιο).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Χρήση ποικιλίας εργαλείων</a:t>
            </a:r>
            <a:r>
              <a:rPr lang="el-GR" sz="2400" dirty="0"/>
              <a:t>: παρατήρηση, συνέντευξη, ψυχομετρικά μέσα, σχολικά δείγματα εργασίας.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Συνεργατική αξιολόγηση</a:t>
            </a:r>
            <a:r>
              <a:rPr lang="el-GR" sz="2400" dirty="0"/>
              <a:t>: εκπαιδευτικός – ψυχολόγος – οικογένεια – μαθητής.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2400" b="1" dirty="0"/>
              <a:t>Σεβασμός στη νομοθεσία και στα προσωπικά δεδομένα</a:t>
            </a:r>
            <a:r>
              <a:rPr lang="el-GR" sz="2400" dirty="0"/>
              <a:t> (Ν.4624/2019 – GDPR).</a:t>
            </a:r>
          </a:p>
          <a:p>
            <a:pPr marL="0" indent="0">
              <a:buNone/>
            </a:pPr>
            <a:r>
              <a:rPr lang="el-GR" sz="2400" dirty="0"/>
              <a:t>Το αποτέλεσμα πρέπει να οδηγεί σε ** εξατομικευμένο πλάνο παρέμβασης**, όχι σε στερεοτυπική κατηγοριοποίηση.</a:t>
            </a:r>
          </a:p>
          <a:p>
            <a:pPr marL="0" lvl="0" indent="0">
              <a:buNone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929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52792A-700D-FFE3-9819-CE03C265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400" b="1"/>
              <a:t>Κατευθύνσεις παρέμβασης και υποστήριξης μαθητών με ΕΕΑ</a:t>
            </a: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F781BA-4454-DF75-3CEF-106D61885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791" y="1641763"/>
            <a:ext cx="10328564" cy="5496791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/>
              <a:t>Σύμφωνα με το θεσμικό πλαίσιο (Ν.4547/2018, Ν.4823/2021), η υποστήριξη μαθητών γίνεται από:</a:t>
            </a:r>
          </a:p>
          <a:p>
            <a:pPr lvl="0"/>
            <a:r>
              <a:rPr lang="el-GR" sz="2400" dirty="0"/>
              <a:t>Εκπαιδευτικό Ειδικής Αγωγής</a:t>
            </a:r>
          </a:p>
          <a:p>
            <a:pPr lvl="0"/>
            <a:r>
              <a:rPr lang="el-GR" sz="2400" dirty="0"/>
              <a:t>Ψυχολόγο</a:t>
            </a:r>
          </a:p>
          <a:p>
            <a:pPr lvl="0"/>
            <a:r>
              <a:rPr lang="el-GR" sz="2400" dirty="0"/>
              <a:t>Κοινωνικό Λειτουργό</a:t>
            </a:r>
          </a:p>
          <a:p>
            <a:pPr lvl="0"/>
            <a:r>
              <a:rPr lang="el-GR" sz="2400" dirty="0"/>
              <a:t>Εκπαιδευτικούς Γενικής Αγωγής</a:t>
            </a:r>
          </a:p>
          <a:p>
            <a:pPr lvl="0"/>
            <a:r>
              <a:rPr lang="el-GR" sz="2400" dirty="0"/>
              <a:t>Τμήμα Ένταξης / Παράλληλη Στήριξη</a:t>
            </a:r>
          </a:p>
          <a:p>
            <a:pPr lvl="0"/>
            <a:r>
              <a:rPr lang="el-GR" sz="2400" dirty="0"/>
              <a:t>ΚΕΔΑΣΥ</a:t>
            </a:r>
            <a:br>
              <a:rPr lang="el-GR" sz="2400" dirty="0"/>
            </a:br>
            <a:r>
              <a:rPr lang="el-GR" sz="2400" dirty="0"/>
              <a:t>Η συνεργασία αυτή είναι καθοριστική για συνεκτική και αποτελεσματική παρέμβαση.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4983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04F82A4-5C0A-6498-463A-656B019B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2700" b="1">
                <a:solidFill>
                  <a:schemeClr val="bg1"/>
                </a:solidFill>
              </a:rPr>
              <a:t>Ενδεικτικές παρεμβάσεις</a:t>
            </a:r>
            <a:br>
              <a:rPr lang="el-GR" sz="2700">
                <a:solidFill>
                  <a:schemeClr val="bg1"/>
                </a:solidFill>
              </a:rPr>
            </a:br>
            <a:endParaRPr lang="el-GR" sz="270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336A900B-D300-417F-FFF3-36CC9557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376884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5020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9BC217A-D06E-EE61-A9E3-025FA23B6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38" y="763137"/>
            <a:ext cx="3163227" cy="3756907"/>
          </a:xfrm>
        </p:spPr>
        <p:txBody>
          <a:bodyPr>
            <a:normAutofit/>
          </a:bodyPr>
          <a:lstStyle/>
          <a:p>
            <a:r>
              <a:rPr lang="el-GR" sz="2400" b="1" dirty="0">
                <a:solidFill>
                  <a:schemeClr val="bg1"/>
                </a:solidFill>
              </a:rPr>
              <a:t>Ο ρόλος της συμπεριληπτικής εκπαίδευσης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211D4445-5A87-98EE-9B33-73852E1578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64734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20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030214-227F-42DB-9282-BBA6AF8D9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542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9E6C4DE-093C-48D5-E512-4A3CE4A56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91" y="1911927"/>
            <a:ext cx="4654295" cy="4426527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/>
              <a:t>Η συμπεριληπτική εκπαίδευση προάγει</a:t>
            </a:r>
            <a:endParaRPr lang="el-GR" sz="4000" dirty="0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0D7A9289-BAD1-4A78-979F-A655C886D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1149203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1AC1AE-1D1E-0ADB-67B9-E18974781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809" y="394855"/>
            <a:ext cx="7086600" cy="67748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l-GR" dirty="0"/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Ισότητα ευκαιριών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Συμμετοχή όλων των μαθητών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Αποδοχή της διαφορετικότητας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Ανάπτυξη </a:t>
            </a:r>
            <a:r>
              <a:rPr lang="el-GR" sz="2400" dirty="0" err="1"/>
              <a:t>ενσυναίσθησης</a:t>
            </a:r>
            <a:r>
              <a:rPr lang="el-GR" sz="2400" dirty="0"/>
              <a:t> και κοινωνικών δεξιοτήτων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Πρόληψη σχολικού εκφοβισμού και περιθωριοποίησης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Ακαδημαϊκή και συναισθηματική ανάπτυξη</a:t>
            </a:r>
          </a:p>
          <a:p>
            <a:pPr marL="0" lvl="0" indent="0">
              <a:lnSpc>
                <a:spcPct val="90000"/>
              </a:lnSpc>
              <a:buNone/>
            </a:pPr>
            <a:endParaRPr lang="el-GR" sz="2400" b="1" dirty="0"/>
          </a:p>
          <a:p>
            <a:pPr marL="0" indent="0">
              <a:lnSpc>
                <a:spcPct val="90000"/>
              </a:lnSpc>
              <a:buNone/>
            </a:pPr>
            <a:r>
              <a:rPr lang="el-GR" sz="2400" b="1" dirty="0"/>
              <a:t>Το σχολείο οφείλει να προσαρμόζει το περιβάλλον και τη διδασκαλία για να ανταποκρίνεται σε όλους τους μαθητές, και όχι να ζητά από τους μαθητές να προσαρμοστούν στο σχολείο.</a:t>
            </a:r>
          </a:p>
          <a:p>
            <a:pPr marL="0" lvl="0" indent="0">
              <a:lnSpc>
                <a:spcPct val="90000"/>
              </a:lnSpc>
              <a:buNone/>
            </a:pPr>
            <a:endParaRPr lang="el-GR" dirty="0"/>
          </a:p>
          <a:p>
            <a:pPr>
              <a:lnSpc>
                <a:spcPct val="9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5431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030214-227F-42DB-9282-BBA6AF8D9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542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A8C0EE2-7300-5E30-FEE9-2D78656E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984664"/>
            <a:ext cx="4436918" cy="3926558"/>
          </a:xfrm>
        </p:spPr>
        <p:txBody>
          <a:bodyPr>
            <a:normAutofit/>
          </a:bodyPr>
          <a:lstStyle/>
          <a:p>
            <a:r>
              <a:rPr lang="el-GR" b="1" dirty="0"/>
              <a:t>Συνεργασία σχολείου – οικογένειας</a:t>
            </a:r>
            <a:br>
              <a:rPr lang="el-GR" dirty="0"/>
            </a:br>
            <a:endParaRPr lang="el-GR" dirty="0"/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0D7A9289-BAD1-4A78-979F-A655C886D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1149203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37A1ACC-3205-8535-61CE-A7BF7BCE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027" y="259773"/>
            <a:ext cx="7637318" cy="75022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400" dirty="0"/>
              <a:t>Η συνεργασία αυτή αποτελεί </a:t>
            </a:r>
            <a:r>
              <a:rPr lang="el-GR" sz="2400" b="1" dirty="0"/>
              <a:t>απαραίτητη προϋπόθεση</a:t>
            </a:r>
            <a:r>
              <a:rPr lang="el-GR" sz="2400" dirty="0"/>
              <a:t> επιτυχίας κάθε εκπαιδευτικής ή ψυχοκοινωνικής παρέμβασης.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2400" b="1" dirty="0"/>
              <a:t>Βασικοί άξονες συνεργασίας</a:t>
            </a:r>
            <a:endParaRPr lang="el-GR" sz="2400" dirty="0"/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τακτική επικοινωνία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κοινός εκπαιδευτικός στόχος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ενημέρωση για την πρόοδο του μαθητή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καθοδήγηση γονέων σε θέματα μάθησης και συμπεριφοράς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ενεργή συμμετοχή της οικογένειας στο Εξατομικευμένο Εκπαιδευτικό Πρόγραμμα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sz="2400" dirty="0"/>
              <a:t>ενδυνάμωση γονέων και οικογενειών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2400" dirty="0"/>
              <a:t>Η νομοθεσία (Ν.4823/2021) υπογραμμίζει τον καθοριστικό ρόλο της οικογένειας στη λήψη αποφάσεων για την εκπαιδευτική πορεία του παιδιού.</a:t>
            </a:r>
          </a:p>
          <a:p>
            <a:pPr>
              <a:lnSpc>
                <a:spcPct val="9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9010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1764529-853C-7C1B-7DFD-5A2E61F7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2700" b="1">
                <a:solidFill>
                  <a:schemeClr val="bg1"/>
                </a:solidFill>
              </a:rPr>
              <a:t>Συμπέρασμα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B58D88-21C0-868B-24BF-E56915F7B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1"/>
            <a:ext cx="7118277" cy="648648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καλλιέργεια θετικών σχέσεων και η έγκαιρη υποστήριξη μαθητών με ΕΕΑ είναι θεμελιώδη στοιχεία ενός συμπεριληπτικού σχολείου.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διεπιστημονική συνεργασία (εκπαιδευτικοί, ΕΑΕ, ψυχολόγος, κοινωνικός λειτουργός) ενισχύει την ισότιμη συμμετοχή όλων των μαθητών.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Με συνεργασία, γνώση και σεβασμό, κάθε παιδί μπορεί να αναπτύξει τις δεξιότητες και τις φιλοδοξίες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6256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5BD23F8E-2E78-4C84-8EFB-FE6C8ACB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2EA518E-6C90-4FB8-9D88-C59B74989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DC875F-A376-FAC3-E00C-5104038207FA}"/>
              </a:ext>
            </a:extLst>
          </p:cNvPr>
          <p:cNvSpPr txBox="1"/>
          <p:nvPr/>
        </p:nvSpPr>
        <p:spPr>
          <a:xfrm>
            <a:off x="467903" y="782783"/>
            <a:ext cx="12416824" cy="3685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ΕΥΧΑΡΙΣΤΟΥΜΕ ΓΙΑ ΤΗΝ ΠΡΟΣΟΧΗ ΣΑΣ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1AFC3C9-5F6F-4B0C-B9BC-4538C1E6F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0424"/>
            <a:ext cx="12192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11">
            <a:extLst>
              <a:ext uri="{FF2B5EF4-FFF2-40B4-BE49-F238E27FC236}">
                <a16:creationId xmlns:a16="http://schemas.microsoft.com/office/drawing/2014/main" id="{BA844245-4805-4DD5-AF47-842A0B27F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5019122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2860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D884FD-7EB1-2991-3CF8-622A1556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της παρουσίασης: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F0002F-B24E-A381-6F8F-1F4E02147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24025"/>
            <a:ext cx="8915400" cy="4187197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Τρόπος αναγνώρισης και υποστήριξης των μαθητών με ειδικές εκπαιδευτικές ανάγκες</a:t>
            </a:r>
          </a:p>
          <a:p>
            <a:pPr marL="0" indent="0">
              <a:buNone/>
            </a:pPr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Αναγνώριση  πλαισίου μέσα στο οποίο αναπτύσσονται οι σχέσεις των μαθητών στο σχολικό περιβάλλον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Εστίαση στη σημασία της Συμπεριληπτικής Εκπαίδευσης και της Διεπιστημονικής Συνεργασίας στο σύγχρονο σχολείο</a:t>
            </a:r>
          </a:p>
        </p:txBody>
      </p:sp>
    </p:spTree>
    <p:extLst>
      <p:ext uri="{BB962C8B-B14F-4D97-AF65-F5344CB8AC3E}">
        <p14:creationId xmlns:p14="http://schemas.microsoft.com/office/powerpoint/2010/main" val="215610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17869C6-25C4-3B5B-7E3A-AEEE78BA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90524"/>
            <a:ext cx="8915400" cy="857251"/>
          </a:xfrm>
        </p:spPr>
        <p:txBody>
          <a:bodyPr>
            <a:normAutofit/>
          </a:bodyPr>
          <a:lstStyle/>
          <a:p>
            <a:r>
              <a:rPr lang="el-GR" sz="2800" b="1" dirty="0"/>
              <a:t>Τι είναι οι Ειδικές Εκπαιδευτικές Ανάγκες (ΕΕΑ)</a:t>
            </a:r>
          </a:p>
        </p:txBody>
      </p:sp>
      <p:sp>
        <p:nvSpPr>
          <p:cNvPr id="5" name="Τίτλος 4">
            <a:extLst>
              <a:ext uri="{FF2B5EF4-FFF2-40B4-BE49-F238E27FC236}">
                <a16:creationId xmlns:a16="http://schemas.microsoft.com/office/drawing/2014/main" id="{1A0A7C2C-9117-D06F-78B6-6A2B37F03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592924" y="1457326"/>
            <a:ext cx="8911687" cy="4648200"/>
          </a:xfrm>
        </p:spPr>
        <p:txBody>
          <a:bodyPr>
            <a:normAutofit fontScale="90000"/>
          </a:bodyPr>
          <a:lstStyle/>
          <a:p>
            <a:r>
              <a:rPr lang="el-GR" sz="2700" dirty="0"/>
              <a:t>Σύμφωνα με το </a:t>
            </a:r>
            <a:r>
              <a:rPr lang="el-GR" sz="2700" b="1" dirty="0"/>
              <a:t>Νόμο 3699/2008 (ΦΕΚ 199)</a:t>
            </a:r>
            <a:r>
              <a:rPr lang="el-GR" sz="2700" dirty="0"/>
              <a:t> για την Ειδική Αγωγή και Εκπαίδευση, Ειδικές Εκπαιδευτικές Ανάγκες παρουσιάζουν οι μαθητές που, για ολόκληρη ή ορισμένη περίοδο της σχολικής τους ζωής, χρειάζονται </a:t>
            </a:r>
            <a:br>
              <a:rPr lang="el-GR" sz="2700" dirty="0"/>
            </a:br>
            <a:r>
              <a:rPr lang="el-GR" sz="2700" b="1" i="1" u="sng" dirty="0"/>
              <a:t>εξειδικευμένη εκπαιδευτική υποστήριξη και προσαρμογές</a:t>
            </a:r>
            <a:r>
              <a:rPr lang="el-GR" sz="2700" dirty="0"/>
              <a:t>.</a:t>
            </a:r>
            <a:br>
              <a:rPr lang="el-GR" sz="2700" dirty="0"/>
            </a:br>
            <a:br>
              <a:rPr lang="el-GR" sz="2700" dirty="0"/>
            </a:br>
            <a:r>
              <a:rPr lang="el-GR" sz="2700" dirty="0"/>
              <a:t>Ο νόμος – σε συνδυασμό με μεταγενέστερες ρυθμίσεις, όπως ο </a:t>
            </a:r>
            <a:r>
              <a:rPr lang="el-GR" sz="2700" b="1" dirty="0"/>
              <a:t>Ν.4547/2018</a:t>
            </a:r>
            <a:r>
              <a:rPr lang="el-GR" sz="2700" dirty="0"/>
              <a:t>, ο </a:t>
            </a:r>
            <a:r>
              <a:rPr lang="el-GR" sz="2700" b="1" dirty="0"/>
              <a:t>Ν.4823/2021</a:t>
            </a:r>
            <a:r>
              <a:rPr lang="el-GR" sz="2700" dirty="0"/>
              <a:t>, καθώς και τις </a:t>
            </a:r>
            <a:r>
              <a:rPr lang="el-GR" sz="2700" i="1" dirty="0"/>
              <a:t>εγκυκλίους λειτουργίας των </a:t>
            </a:r>
            <a:r>
              <a:rPr lang="el-GR" sz="2700" b="1" i="1" dirty="0"/>
              <a:t>ΚΕΔΑΣΥ</a:t>
            </a:r>
            <a:r>
              <a:rPr lang="el-GR" sz="2700" dirty="0"/>
              <a:t>(Κέντρα Διεπιστημονικής Αξιολόγησης , Συμβουλευτικής και Υποστήριξης) – ταξινομεί τις ΕΕΑ στις παρακάτω κατηγορίες:</a:t>
            </a:r>
            <a:br>
              <a:rPr lang="el-GR" sz="2700" dirty="0"/>
            </a:br>
            <a:endParaRPr lang="el-GR" sz="2700" dirty="0"/>
          </a:p>
        </p:txBody>
      </p:sp>
    </p:spTree>
    <p:extLst>
      <p:ext uri="{BB962C8B-B14F-4D97-AF65-F5344CB8AC3E}">
        <p14:creationId xmlns:p14="http://schemas.microsoft.com/office/powerpoint/2010/main" val="38646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537B41-EB9A-9A41-E398-9D476CA61707}"/>
              </a:ext>
            </a:extLst>
          </p:cNvPr>
          <p:cNvSpPr txBox="1"/>
          <p:nvPr/>
        </p:nvSpPr>
        <p:spPr>
          <a:xfrm>
            <a:off x="1552576" y="511039"/>
            <a:ext cx="10639424" cy="6697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b="1" i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Κύριες κατηγορίες ΕΕΑ</a:t>
            </a:r>
            <a:endParaRPr lang="el-GR" sz="2400" b="1" i="1" u="sng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Μαθησιακές δυσκολίες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(δυσλεξία, </a:t>
            </a:r>
            <a:r>
              <a:rPr lang="el-GR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δυσορθογραφία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δυσγραφία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δυσπραξία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δυσαριθμησία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Διαταραχή Ελλειμματικής Προσοχής και </a:t>
            </a:r>
            <a:r>
              <a:rPr lang="el-GR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Υπερκινητικότητας</a:t>
            </a: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(ΔΕΠ-Υ)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Διαταραχές Αυτιστικού Φάσματος (ΔΑΦ)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Νοητική αναπηρία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Κινητικές αναπηρίες και νευρολογικές διαταραχές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Αισθητηριακές αναπηρίες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(όρασης, ακοής).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Χρόνιες ασθένειες που επηρεάζουν τη μαθησιακή λειτουργία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(τραυματικές εγκεφαλικές κακώσεις, συγγενείς καρδιοπάθειες, σακχαρώδης διαβήτης τύπου 1</a:t>
            </a:r>
            <a:r>
              <a:rPr lang="el-GR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Συναισθηματικές και </a:t>
            </a:r>
            <a:r>
              <a:rPr lang="el-GR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συμπεριφορικές</a:t>
            </a: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δυσκολίες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Πολιτισμικές – γλωσσικές δυσκολίες ή συνθήκες κοινωνικού αποκλεισμού</a:t>
            </a: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όταν επηρεάζουν την πρόσβαση στη μάθηση.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8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5FC89-A945-DDB0-211C-852B08E25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1F3293-D4FE-4C5D-3DCE-6B6CFA667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624110"/>
            <a:ext cx="8911687" cy="785590"/>
          </a:xfrm>
        </p:spPr>
        <p:txBody>
          <a:bodyPr>
            <a:noAutofit/>
          </a:bodyPr>
          <a:lstStyle/>
          <a:p>
            <a:r>
              <a:rPr lang="el-GR" sz="2400" b="1" dirty="0"/>
              <a:t>Το σχολείο ως αρωγός στη διαμόρφωση ομαλών κοινωνικών σχέσεων των μαθητών</a:t>
            </a:r>
            <a:br>
              <a:rPr lang="el-GR" sz="2400" b="1" dirty="0"/>
            </a:br>
            <a:endParaRPr lang="el-GR" sz="24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D65CC9-5DD3-AE70-4B8F-33C6AF164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0612" y="1752599"/>
            <a:ext cx="8915400" cy="4053847"/>
          </a:xfrm>
        </p:spPr>
        <p:txBody>
          <a:bodyPr>
            <a:normAutofit/>
          </a:bodyPr>
          <a:lstStyle/>
          <a:p>
            <a:r>
              <a:rPr lang="el-GR" sz="2400" i="1" u="sng" dirty="0">
                <a:solidFill>
                  <a:schemeClr val="tx1"/>
                </a:solidFill>
              </a:rPr>
              <a:t>Ο ρόλος του σχολείου είναι να καλλιεργεί :</a:t>
            </a:r>
          </a:p>
          <a:p>
            <a:endParaRPr lang="el-GR" sz="2400" b="1" i="1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Κουλτούρα αποδοχής και σεβασμού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Ενίσχυση της Συμπεριληπτικής Εκπαίδευσης και Συνεργατικής μάθησης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Καλλιέργεια </a:t>
            </a:r>
            <a:r>
              <a:rPr lang="el-GR" sz="2400" dirty="0" err="1">
                <a:solidFill>
                  <a:schemeClr val="tx1"/>
                </a:solidFill>
              </a:rPr>
              <a:t>ενσυναίσθησης</a:t>
            </a:r>
            <a:r>
              <a:rPr lang="el-GR" sz="2400" dirty="0">
                <a:solidFill>
                  <a:schemeClr val="tx1"/>
                </a:solidFill>
              </a:rPr>
              <a:t> και κοινωνικών δεξιοτήτων</a:t>
            </a:r>
          </a:p>
        </p:txBody>
      </p:sp>
    </p:spTree>
    <p:extLst>
      <p:ext uri="{BB962C8B-B14F-4D97-AF65-F5344CB8AC3E}">
        <p14:creationId xmlns:p14="http://schemas.microsoft.com/office/powerpoint/2010/main" val="2180047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3BA3E1-928D-7F4C-C5C6-580997AF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Σχέσεις μεταξύ μαθητών και σχολικό κλίμα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01795E-C969-4CE7-ECFC-DF89438C2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5425"/>
            <a:ext cx="8915400" cy="4415797"/>
          </a:xfrm>
        </p:spPr>
        <p:txBody>
          <a:bodyPr>
            <a:normAutofit lnSpcReduction="10000"/>
          </a:bodyPr>
          <a:lstStyle/>
          <a:p>
            <a:r>
              <a:rPr lang="el-GR" sz="2400" i="1" u="sng" dirty="0">
                <a:solidFill>
                  <a:schemeClr val="tx1"/>
                </a:solidFill>
              </a:rPr>
              <a:t>Η ποιότητα των σχέσεων μεταξύ μαθητών συνδέεται άμεσα:</a:t>
            </a:r>
          </a:p>
          <a:p>
            <a:endParaRPr lang="el-GR" sz="2400" i="1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Με τη συναισθηματική τους ανάπτυξη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Με την αίσθηση ασφάλειας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Με την κοινωνική ένταξη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Με τα μαθησιακά αποτελέσματα</a:t>
            </a:r>
          </a:p>
        </p:txBody>
      </p:sp>
    </p:spTree>
    <p:extLst>
      <p:ext uri="{BB962C8B-B14F-4D97-AF65-F5344CB8AC3E}">
        <p14:creationId xmlns:p14="http://schemas.microsoft.com/office/powerpoint/2010/main" val="333189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D3AD54-1D6D-4D05-9C9D-3CF8194E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38176"/>
            <a:ext cx="8911687" cy="866774"/>
          </a:xfrm>
        </p:spPr>
        <p:txBody>
          <a:bodyPr>
            <a:normAutofit/>
          </a:bodyPr>
          <a:lstStyle/>
          <a:p>
            <a:r>
              <a:rPr lang="el-GR" sz="2400" b="1" u="sng" dirty="0"/>
              <a:t>Παράγοντες που επηρεάζουν την </a:t>
            </a:r>
            <a:r>
              <a:rPr lang="el-GR" sz="2400" b="1" u="sng" dirty="0" err="1"/>
              <a:t>Κοινωνικοσυναισθηματική</a:t>
            </a:r>
            <a:r>
              <a:rPr lang="el-GR" sz="2400" b="1" u="sng" dirty="0"/>
              <a:t> Ανάπτυξη των Μαθητών με ΕΕΑ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71340E-1B23-6AA5-5BA7-C58290511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43100"/>
            <a:ext cx="8915400" cy="3968122"/>
          </a:xfrm>
        </p:spPr>
        <p:txBody>
          <a:bodyPr>
            <a:normAutofit fontScale="250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l-GR" sz="9600" b="1" dirty="0">
                <a:solidFill>
                  <a:schemeClr val="tx1"/>
                </a:solidFill>
              </a:rPr>
              <a:t>Ατομικοί Παράγοντες</a:t>
            </a:r>
            <a:endParaRPr lang="el-GR" sz="96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l-GR" sz="9600" i="1" dirty="0">
                <a:solidFill>
                  <a:schemeClr val="tx1"/>
                </a:solidFill>
              </a:rPr>
              <a:t>Οι μαθητές με ΕΕΑ συχνά αντιμετωπίζουν: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l-GR" sz="96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9600" dirty="0">
                <a:solidFill>
                  <a:schemeClr val="tx1"/>
                </a:solidFill>
              </a:rPr>
              <a:t>δυσκολίες στην κοινωνική αλληλεπίδραση και προκλήσεις στην κατάκτηση των κοινωνικών δεξιοτήτων 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l-GR" sz="96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9600" dirty="0">
                <a:solidFill>
                  <a:schemeClr val="tx1"/>
                </a:solidFill>
              </a:rPr>
              <a:t>αδυναμίες στην αυτορρύθμιση και διαχείριση  των συναισθημάτων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l-GR" sz="96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9600" dirty="0">
                <a:solidFill>
                  <a:schemeClr val="tx1"/>
                </a:solidFill>
              </a:rPr>
              <a:t>προκλήσεις στη συμμετοχή σε ομαδικές δραστηριότητες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el-GR" sz="9600" dirty="0">
              <a:solidFill>
                <a:schemeClr val="tx1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l-GR" sz="9600" dirty="0">
                <a:solidFill>
                  <a:schemeClr val="tx1"/>
                </a:solidFill>
              </a:rPr>
              <a:t>αυξημένο κίνδυνο αποκλεισμού ή σχολικού εκφοβισμού</a:t>
            </a:r>
            <a:br>
              <a:rPr lang="el-GR" sz="9600" dirty="0">
                <a:solidFill>
                  <a:schemeClr val="tx1"/>
                </a:solidFill>
              </a:rPr>
            </a:br>
            <a:endParaRPr lang="el-GR" sz="9600" dirty="0">
              <a:solidFill>
                <a:schemeClr val="tx1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104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1A8B26-88FC-410B-E9C8-C8D590D74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/>
              <a:t>Σχολικοί Παράγοντες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678BB4-B420-797B-5FEB-0765E2567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43050"/>
            <a:ext cx="8915400" cy="4368172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Κλίμα τάξης (αίσθηση αποδοχής, ασφαλές, υποστηρικτικό)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Σχέσεις με εκπαιδευτικούς- Στήριξη από εκπαιδευτικούς ΕΑΕ και ΕΕΠ(κοινωνική λειτουργός, ψυχολόγος)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Συμπεριληπτικές Πρακτικές (διαφοροποιημένη διδασκαλία, εξατομίκευση, προγράμματα κοινωνικών δεξιοτήτων)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>
                <a:solidFill>
                  <a:schemeClr val="tx1"/>
                </a:solidFill>
              </a:rPr>
              <a:t>Ευκαιρίες για συνεργατική μάθηση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908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9A9192-2F80-2FF5-FEBF-E5EC2078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6540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/>
              <a:t>Παράγοντες που σχετίζονται με το Κοινωνικό και Οικογενειακό  Περιβάλλον</a:t>
            </a:r>
            <a:br>
              <a:rPr lang="el-GR" sz="2400" b="1" dirty="0"/>
            </a:br>
            <a:endParaRPr lang="el-GR" sz="24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8A6265-8F50-533D-49C1-8F90A7057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28800"/>
            <a:ext cx="8915400" cy="440509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Σχέσεις και φιλίες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Κοινωνικά στερεότυπα και εμπειρίες αποκλεισμού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Ευκαιρίες κοινωνικής συμμετοχής εκτός σχολείου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Οικογενειακό περιβάλλον/Ποιότητα σχέσης γονέων-παιδιού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Εμπλοκή των γονέων στη μάθηση και στην ψυχοκοινωνική ανάπτυξη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413478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262</TotalTime>
  <Words>960</Words>
  <Application>Microsoft Office PowerPoint</Application>
  <PresentationFormat>Ευρεία οθόνη</PresentationFormat>
  <Paragraphs>140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Θρόισμα</vt:lpstr>
      <vt:lpstr>Σχέσεις μεταξύ μαθητών.  Αντιμετώπιση Ειδικών Εκπαιδευτικών Αναγκών, Διεπιστημονική Υποστήριξη και Συμπεριληπτική Εκπαίδευση.</vt:lpstr>
      <vt:lpstr>Στόχοι της παρουσίασης:</vt:lpstr>
      <vt:lpstr>Σύμφωνα με το Νόμο 3699/2008 (ΦΕΚ 199) για την Ειδική Αγωγή και Εκπαίδευση, Ειδικές Εκπαιδευτικές Ανάγκες παρουσιάζουν οι μαθητές που, για ολόκληρη ή ορισμένη περίοδο της σχολικής τους ζωής, χρειάζονται  εξειδικευμένη εκπαιδευτική υποστήριξη και προσαρμογές.  Ο νόμος – σε συνδυασμό με μεταγενέστερες ρυθμίσεις, όπως ο Ν.4547/2018, ο Ν.4823/2021, καθώς και τις εγκυκλίους λειτουργίας των ΚΕΔΑΣΥ(Κέντρα Διεπιστημονικής Αξιολόγησης , Συμβουλευτικής και Υποστήριξης) – ταξινομεί τις ΕΕΑ στις παρακάτω κατηγορίες: </vt:lpstr>
      <vt:lpstr>Παρουσίαση του PowerPoint</vt:lpstr>
      <vt:lpstr>Το σχολείο ως αρωγός στη διαμόρφωση ομαλών κοινωνικών σχέσεων των μαθητών </vt:lpstr>
      <vt:lpstr>Σχέσεις μεταξύ μαθητών και σχολικό κλίμα</vt:lpstr>
      <vt:lpstr>Παράγοντες που επηρεάζουν την Κοινωνικοσυναισθηματική Ανάπτυξη των Μαθητών με ΕΕΑ</vt:lpstr>
      <vt:lpstr>Σχολικοί Παράγοντες </vt:lpstr>
      <vt:lpstr>Παράγοντες που σχετίζονται με το Κοινωνικό και Οικογενειακό  Περιβάλλον </vt:lpstr>
      <vt:lpstr>Παράγοντες που σχετίζονται με Παρεμβάσεις και Υποστηρικτικές Υπηρεσίες</vt:lpstr>
      <vt:lpstr>Ψυχοπαιδαγωγική αξιολόγηση</vt:lpstr>
      <vt:lpstr>Αρχές Ψυχοπαιδαγωγικής Αξιολόγησης</vt:lpstr>
      <vt:lpstr>Κατευθύνσεις παρέμβασης και υποστήριξης μαθητών με ΕΕΑ</vt:lpstr>
      <vt:lpstr>Ενδεικτικές παρεμβάσεις </vt:lpstr>
      <vt:lpstr>Ο ρόλος της συμπεριληπτικής εκπαίδευσης</vt:lpstr>
      <vt:lpstr>Η συμπεριληπτική εκπαίδευση προάγει</vt:lpstr>
      <vt:lpstr>Συνεργασία σχολείου – οικογένειας </vt:lpstr>
      <vt:lpstr>Συμπέρασμα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katerina anagnostopoulou</dc:creator>
  <cp:lastModifiedBy>katerina anagnostopoulou</cp:lastModifiedBy>
  <cp:revision>38</cp:revision>
  <dcterms:created xsi:type="dcterms:W3CDTF">2025-12-05T11:39:59Z</dcterms:created>
  <dcterms:modified xsi:type="dcterms:W3CDTF">2025-12-07T16:54:33Z</dcterms:modified>
</cp:coreProperties>
</file>