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5" r:id="rId14"/>
    <p:sldId id="276" r:id="rId15"/>
    <p:sldId id="279" r:id="rId16"/>
    <p:sldId id="280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6D630-91D3-400D-B129-9123AFE76F3E}" v="21" dt="2025-12-09T18:51:06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376B75-2748-AEE4-CC26-ED0D33A272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4BF597A-0364-C70F-63E3-C6CABF21E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78831C1-B1FC-F145-0E60-B3FEB7066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A18F0DB-0AC4-7900-4851-6291B8A6D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ED9C4A-4B8B-14FA-B1DE-7771D4D80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721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5A013D-4E32-AB91-AF3A-CD780E8A7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4CCD585-BDC9-355A-C31A-D0B50B214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C6D587D-400F-7A72-8E0E-AE227CE0B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9DA50E1-54BD-84CF-5C58-56C00D939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ACCF683-7F56-2E82-8FB1-778BBDF52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949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1117FC05-57B0-F009-90C7-9641D6DF9D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C88DF15-5B4C-6D92-DED1-D78524C577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A33F32A-B13F-9D45-26F8-D5BF7569A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997BF06-ACB0-156F-8C5F-C8C43C930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AA90189-02D0-995D-04B3-6722EBEAA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132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FAC20E-7CC7-FB14-09D8-759D45F3E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B157C0D-2E55-8BC7-358F-6EB496D0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B9DD73-72C7-60D8-4B29-1A6847AB6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3DD52EA-B7DF-82A0-80EF-97A21E5A4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781EBA4-A22B-3DC1-61F0-796BF4F3A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265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093C72-97B1-194C-AC62-22CDE068E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4A1FD3E-A253-057B-8B90-B536F72E2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DABD844-4800-0BBA-35B7-93539C41E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3EEA952-C6A8-723C-62D9-1F6D4C463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06EF169-104A-9C21-B200-CB56B914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805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E3E21C-C269-36AA-66CD-0272AE315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DA46D9-1625-6516-E1B3-87195121C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804AB60-7135-8B06-98EC-E27D60DC6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0C429EC-1403-8327-A733-9E5935D87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4373918-0D12-A6AC-3A3E-A4504B42C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931ADAE-5D78-1EFE-2249-1DF832C98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811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1494B7-4CE8-548C-CF44-CCE196922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D06951F-E710-EF51-953F-8AD2C8E13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91EC9A0-A6FE-2B67-0586-3637AB6D5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F031315-1E6B-FA0C-84FC-65D2A2938E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AEDD49B-C379-543F-E797-483FF54CD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CDF376C9-C36A-86B3-B791-9EC2F5C8F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E106C05B-623B-B2C8-B48A-A39E6DD5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9187B236-7948-8660-308E-89F828610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7374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892315-FE1E-7840-1D14-7019235B9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8683BDE9-1EE1-AEFD-4097-48F9E16D6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7D43921-6718-9C13-A857-D8F8707ED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1386F8A-655F-E696-21DC-A37AF74E7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344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13618008-9361-D011-E14F-E164F9D97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63507FDA-B2AE-E507-4C4D-D4A51AB34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84D9EFE-A625-B757-F6EA-68BBBD1A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01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A6F397C-F7F3-0AED-D454-B8048E764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08FADC-6A9C-7BC4-25D3-2CF3AC05D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FE2F549-7314-2FE9-1B12-8BDC26A0A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C6E31BC-057B-7F64-9EA4-5FD89B45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1617145-99B7-D219-8C02-F7E323459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29BAE83-3F1A-3531-933D-F278F4AED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295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DDAE6DC-44F5-E07C-29DB-AF792E730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F9B7B09-E5F7-FF5E-D446-BE4C99756B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86ABDEB-FF9E-DA30-3A9F-32B17A228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A584F28-99A4-7399-D7ED-2BF49B9E4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5BCB47F-7289-55D2-2101-3DC002CE7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E6C02B4-4BED-B3E5-6496-B4F61ED6B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230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8F7FF12C-7485-4CB7-B350-9608C2695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CCC32F1-8A2B-6FF4-D4CD-CEF29BBF7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E7580FA-6737-CEAA-4C78-6EE3C5D22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507F21-B447-45D7-95D5-357229680E0F}" type="datetimeFigureOut">
              <a:rPr lang="el-GR" smtClean="0"/>
              <a:t>22/12/2025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C22EA78-0AEA-2B7E-B275-E35330351E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3AEC630-7478-0611-5259-EA3A647482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8FAAA7-6746-487E-BF8B-930C9F32EC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371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hyperlink" Target="https://www.youtube.com/watch?v=O-tPUNNY8WY" TargetMode="External"/><Relationship Id="rId7" Type="http://schemas.openxmlformats.org/officeDocument/2006/relationships/hyperlink" Target="https://www.onlymyhealth.com/warning-signs-of-stress-in-children-1692961497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hyperlink" Target="https://www.lifestartfoundation.org/parenting-tips/helping-young-children-deal-with-stress" TargetMode="External"/><Relationship Id="rId4" Type="http://schemas.openxmlformats.org/officeDocument/2006/relationships/image" Target="../media/image28.png"/><Relationship Id="rId9" Type="http://schemas.openxmlformats.org/officeDocument/2006/relationships/hyperlink" Target="https://www.orthofixkids.com/parents/spotting-stress-in-children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fctherapy.com/5-calming-techniques-to-help-children-regulate-their-emotions/" TargetMode="External"/><Relationship Id="rId7" Type="http://schemas.openxmlformats.org/officeDocument/2006/relationships/hyperlink" Target="https://www.huffingtonpost.com/2013/05/23/meditation-for-kids_n_3318721.html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hyperlink" Target="https://kidscarehomehealth.com/calming-activities-for-kids/" TargetMode="External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tismhelpuk.org.uk/post/basic-emotions-and-how-to-explain-them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orningsignout.com/the-importance-of-feeling-and-understanding-negative-emotions/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vgsilh.com/fr/8bc34a/image/31198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unshinehouse.com/blog/5-ways-to-help-your-children-express-themselves/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matters.com/article/how-to-raise-strong-healthy-conscious-kids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helifestyleconcept.co.uk/my-top-tips-for-being-happy/" TargetMode="External"/><Relationship Id="rId7" Type="http://schemas.openxmlformats.org/officeDocument/2006/relationships/hyperlink" Target="https://www.independent.co.uk/life-style/psychology-happy-life-daily-practices-psychologists-experts-a7839381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hyperlink" Target="https://evidencebasedliving.human.cornell.edu/blog/the-problem-with-how-to-be-happy-strategies/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h.com.au/lifestyle/life-and-relationships/when-you-are-sad-tears-are-part-of-the-solution-20190416-p51em2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relationshiphub.net/what-to-do-when-you-are-sad/" TargetMode="Externa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arents.app/parenting/child-behavior/what-causes-anger-issues-in-a-child-how-to-solve-them/a" TargetMode="External"/><Relationship Id="rId7" Type="http://schemas.openxmlformats.org/officeDocument/2006/relationships/hyperlink" Target="https://sketchok.com/cartoon-characters/pixar/how-to-draw-angry-anger-from-inside-out-with-his-head-in-flames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hyperlink" Target="https://www.hrgrapevine.com/content/article/2023-07-17-how-to-handle-anger-when-it-happens-in-the-workplace" TargetMode="Externa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tenfivedesign.blogspot.com/2020/09/child-fears-and-phobias.html" TargetMode="External"/><Relationship Id="rId7" Type="http://schemas.openxmlformats.org/officeDocument/2006/relationships/hyperlink" Target="https://storage.googleapis.com/djmyibqtggqope/how-to-describe-a-scared-child.html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hyperlink" Target="https://stock.adobe.com/images/scared-little-black-girl-little-child-children-s-emotions-portrait-of-children-scared-child/708641644" TargetMode="External"/><Relationship Id="rId4" Type="http://schemas.openxmlformats.org/officeDocument/2006/relationships/image" Target="../media/image11.jpg"/><Relationship Id="rId9" Type="http://schemas.openxmlformats.org/officeDocument/2006/relationships/hyperlink" Target="https://www.animalia-life.club/qa/pictures/frightened-kid-fac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rtoondealer.com/image/22409398/surprised-children-cute-boy-girl.html" TargetMode="External"/><Relationship Id="rId7" Type="http://schemas.openxmlformats.org/officeDocument/2006/relationships/hyperlink" Target="https://www.dreamstime.com/child-kid-amazed-surprised-astonished-surprise-happiness-joy-little-boy-copyspace-copy-space-latin-image238772240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hyperlink" Target="https://www.vecteezy.com/photo/43270299-surprised-happy-cute-baby-file-of-isolated-cutout-object-on-transparent-background" TargetMode="Externa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hyperlink" Target="https://www.bigstockphoto.com/image-103471556/stock-photo-child-looks-with-disgust-at-vegetable,-refusing-to-eat-it-and-sticking-tongue-out" TargetMode="External"/><Relationship Id="rId7" Type="http://schemas.openxmlformats.org/officeDocument/2006/relationships/hyperlink" Target="https://www.checkupnewsroom.com/thats-disgusting-what-inside-out-teaches-us--aboutdisgust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hyperlink" Target="https://www.shutterstock.com/search/disgusted+child+face" TargetMode="External"/><Relationship Id="rId4" Type="http://schemas.openxmlformats.org/officeDocument/2006/relationships/image" Target="../media/image18.jpg"/><Relationship Id="rId9" Type="http://schemas.openxmlformats.org/officeDocument/2006/relationships/hyperlink" Target="https://stock.adobe.com/images/beautiful-kid-boy-wearing-casual-striped-t-shirt-standing-over-isolated-white-background-disgusted-expression-displeased-and-fearful-doing-disgust-face-because-aversion-reaction-with-hands-raised/303154737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hyperlink" Target="https://www.freepik.com/premium-photo/children-friends-happy-outdoor-with-thumbs-up-portrait-fun-agreement-deal-new-york-people-smile-yes-with-confidence-satisfied-excited-with-positivity-approval_312822713.htm" TargetMode="External"/><Relationship Id="rId7" Type="http://schemas.openxmlformats.org/officeDocument/2006/relationships/hyperlink" Target="https://www.freepik.com/premium-photo/smile-thumbs-up-portrait-kid-studio-with-success-happiness-achievement-happy-positive-face-girl-child-with-satisfaction-approval-hand-gesture-by-blue-background_43770260.htm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hyperlink" Target="https://www.dreamstime.com/photo-mixed-race-satisfied-child-curly-hair-dressed-blue-t-shirt-showing-thumb-up-approve-vibrant-photo-mixed-race-image314432557" TargetMode="External"/><Relationship Id="rId4" Type="http://schemas.openxmlformats.org/officeDocument/2006/relationships/image" Target="../media/image22.jpg"/><Relationship Id="rId9" Type="http://schemas.openxmlformats.org/officeDocument/2006/relationships/hyperlink" Target="https://www.dreamstime.com/yes-im-happy-child-make-hand-gesture-yellow-background-happiness-concept-carefree-childhood-confidence-satisfaction-childrens-image28626982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iveboldandbloom.com/09/self-confidence/8-strategies-for-overcoming-shame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reepik.com/premium-vector/little-boy-feeling-sad-ashamed-get-bullied-with-finger-surrounding-pointing-him-public_22701398.htm" TargetMode="Externa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47766EE-4192-4B2D-A5A0-F60F9A5F7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emoticon, clipart, χαμογελαστή φατσούλα, χαμόγελο">
            <a:extLst>
              <a:ext uri="{FF2B5EF4-FFF2-40B4-BE49-F238E27FC236}">
                <a16:creationId xmlns:a16="http://schemas.microsoft.com/office/drawing/2014/main" id="{EB298AEB-DB6D-6347-4B9A-CE3B8A025C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277" b="1222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655438" y="838201"/>
            <a:ext cx="7098161" cy="4549051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25473" y="1924619"/>
            <a:ext cx="5541054" cy="1655378"/>
          </a:xfrm>
        </p:spPr>
        <p:txBody>
          <a:bodyPr>
            <a:normAutofit/>
          </a:bodyPr>
          <a:lstStyle/>
          <a:p>
            <a:r>
              <a:rPr lang="el-GR" sz="4400"/>
              <a:t>ΣΥΝΑΙΣΘΗΜΑΤΑ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6299" y="3533567"/>
            <a:ext cx="6816437" cy="477687"/>
          </a:xfrm>
        </p:spPr>
        <p:txBody>
          <a:bodyPr>
            <a:normAutofit/>
          </a:bodyPr>
          <a:lstStyle/>
          <a:p>
            <a:r>
              <a:rPr lang="el-GR" dirty="0"/>
              <a:t>Σοφία </a:t>
            </a:r>
            <a:r>
              <a:rPr lang="el-GR" dirty="0" err="1"/>
              <a:t>Κράββαρη</a:t>
            </a:r>
            <a:r>
              <a:rPr lang="el-GR" dirty="0"/>
              <a:t>-Κατερίνα Αναγνωστοπούλου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άτομο, ανθρώπινο πρόσωπο, φρούτο, εσωτερικός χώ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5F6C112-DDAD-6E15-9D49-AFFC886BA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755" r="6252" b="-3"/>
          <a:stretch>
            <a:fillRect/>
          </a:stretch>
        </p:blipFill>
        <p:spPr>
          <a:xfrm>
            <a:off x="1765301" y="321733"/>
            <a:ext cx="4256171" cy="3030842"/>
          </a:xfrm>
          <a:prstGeom prst="rect">
            <a:avLst/>
          </a:prstGeom>
        </p:spPr>
      </p:pic>
      <p:pic>
        <p:nvPicPr>
          <p:cNvPr id="3" name="Εικόνα 2" descr="Εικόνα που περιέχει άτομο, ανθρώπινο πρόσωπο, πορτραίτο, άνδρα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DFCB328-1120-F3C2-F248-E20FAF27A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214" r="15460" b="-4"/>
          <a:stretch>
            <a:fillRect/>
          </a:stretch>
        </p:blipFill>
        <p:spPr>
          <a:xfrm>
            <a:off x="1765301" y="3524290"/>
            <a:ext cx="2007434" cy="2776517"/>
          </a:xfrm>
          <a:prstGeom prst="rect">
            <a:avLst/>
          </a:prstGeom>
        </p:spPr>
      </p:pic>
      <p:pic>
        <p:nvPicPr>
          <p:cNvPr id="9" name="Εικόνα 8" descr="Εικόνα που περιέχει γραφική ύλη, είδη γραφείου, γραφικός χαρακτήρας, εσωτερικός χώ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DF68ADA-9C02-47C2-0046-AA4A9499F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22760" r="34278"/>
          <a:stretch>
            <a:fillRect/>
          </a:stretch>
        </p:blipFill>
        <p:spPr>
          <a:xfrm>
            <a:off x="3893665" y="3514856"/>
            <a:ext cx="2127807" cy="2785951"/>
          </a:xfrm>
          <a:prstGeom prst="rect">
            <a:avLst/>
          </a:prstGeom>
        </p:spPr>
      </p:pic>
      <p:pic>
        <p:nvPicPr>
          <p:cNvPr id="7" name="Εικόνα 6" descr="Εικόνα που περιέχει ανθρώπινο πρόσωπο, βιβλίο, άτομο, ρουχ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A7B0961-97E2-610D-B6BC-CD45EC0EDB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3706" r="38957" b="1"/>
          <a:stretch>
            <a:fillRect/>
          </a:stretch>
        </p:blipFill>
        <p:spPr>
          <a:xfrm>
            <a:off x="6170530" y="321733"/>
            <a:ext cx="4256169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5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άτομο, ανθρώπινο πρόσωπο, ρουχισμός, εσωτερικός χώ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08C5E97-162D-C500-CF40-069DBC6FE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265" r="20948" b="-2"/>
          <a:stretch>
            <a:fillRect/>
          </a:stretch>
        </p:blipFill>
        <p:spPr>
          <a:xfrm>
            <a:off x="1882131" y="484633"/>
            <a:ext cx="3197360" cy="3454253"/>
          </a:xfrm>
          <a:prstGeom prst="rect">
            <a:avLst/>
          </a:prstGeom>
        </p:spPr>
      </p:pic>
      <p:pic>
        <p:nvPicPr>
          <p:cNvPr id="7" name="Εικόνα 6" descr="Εικόνα που περιέχει ρουχισμός, άτομο, ανθρώπινο πρόσωπο, χαμόγελ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B0825ED-4289-F412-6627-2138F26569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3949" r="22193" b="-5"/>
          <a:stretch>
            <a:fillRect/>
          </a:stretch>
        </p:blipFill>
        <p:spPr>
          <a:xfrm>
            <a:off x="1882132" y="4108589"/>
            <a:ext cx="1931805" cy="2241870"/>
          </a:xfrm>
          <a:prstGeom prst="rect">
            <a:avLst/>
          </a:prstGeom>
        </p:spPr>
      </p:pic>
      <p:pic>
        <p:nvPicPr>
          <p:cNvPr id="3" name="Εικόνα 2" descr="Εικόνα που περιέχει ανθρώπινο πρόσωπο, ρουχισμός, άτομο, εξωτερικός χώρος/ύπαιθ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A372129-33AF-90C4-756F-B72194B05F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5320" r="36570" b="1"/>
          <a:stretch>
            <a:fillRect/>
          </a:stretch>
        </p:blipFill>
        <p:spPr>
          <a:xfrm>
            <a:off x="5200143" y="484632"/>
            <a:ext cx="5108803" cy="586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68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4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χαμογελαστή φατσούλα, παιχνίδι, emoticon, χαμόγελο">
            <a:extLst>
              <a:ext uri="{FF2B5EF4-FFF2-40B4-BE49-F238E27FC236}">
                <a16:creationId xmlns:a16="http://schemas.microsoft.com/office/drawing/2014/main" id="{AE9ED4CF-4EC4-5DCD-A564-B08EABA44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8391" b="15140"/>
          <a:stretch>
            <a:fillRect/>
          </a:stretch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27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868DC5-E4EB-B9A4-1BB7-E821F2FE6F32}"/>
              </a:ext>
            </a:extLst>
          </p:cNvPr>
          <p:cNvSpPr txBox="1"/>
          <p:nvPr/>
        </p:nvSpPr>
        <p:spPr>
          <a:xfrm>
            <a:off x="5174672" y="4777739"/>
            <a:ext cx="6377247" cy="2527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/>
              <a:t>Υπ</a:t>
            </a:r>
            <a:r>
              <a:rPr lang="en-US" sz="2800" dirty="0" err="1"/>
              <a:t>άρχουν</a:t>
            </a:r>
            <a:r>
              <a:rPr lang="en-US" sz="2800" dirty="0"/>
              <a:t> κα</a:t>
            </a:r>
            <a:r>
              <a:rPr lang="en-US" sz="2800" dirty="0" err="1"/>
              <a:t>λά</a:t>
            </a:r>
            <a:r>
              <a:rPr lang="en-US" sz="2800" dirty="0"/>
              <a:t> και κα</a:t>
            </a:r>
            <a:r>
              <a:rPr lang="en-US" sz="2800" dirty="0" err="1"/>
              <a:t>κά</a:t>
            </a:r>
            <a:r>
              <a:rPr lang="en-US" sz="2800" dirty="0"/>
              <a:t> </a:t>
            </a:r>
            <a:r>
              <a:rPr lang="en-US" sz="2800" dirty="0" err="1"/>
              <a:t>συν</a:t>
            </a:r>
            <a:r>
              <a:rPr lang="en-US" sz="2800" dirty="0"/>
              <a:t>αισθήματα;</a:t>
            </a: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Είναι όλα τα συναισθήματα φυσιολογικά;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14955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EC8820-3B5E-2646-CF87-06BB706C7082}"/>
              </a:ext>
            </a:extLst>
          </p:cNvPr>
          <p:cNvSpPr txBox="1"/>
          <p:nvPr/>
        </p:nvSpPr>
        <p:spPr>
          <a:xfrm>
            <a:off x="315686" y="2872899"/>
            <a:ext cx="4567983" cy="3625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Τα </a:t>
            </a:r>
            <a:r>
              <a:rPr lang="en-US" sz="4000" dirty="0" err="1"/>
              <a:t>δύσκολ</a:t>
            </a:r>
            <a:r>
              <a:rPr lang="en-US" sz="4000" dirty="0"/>
              <a:t>α συναισθήματα </a:t>
            </a:r>
            <a:r>
              <a:rPr lang="en-US" sz="4000" b="1" dirty="0"/>
              <a:t>δεν είναι «κακά»</a:t>
            </a:r>
            <a:r>
              <a:rPr lang="en-US" sz="4000" dirty="0"/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l-GR" sz="4000" dirty="0"/>
              <a:t>Έ</a:t>
            </a:r>
            <a:r>
              <a:rPr lang="en-US" sz="4000" dirty="0" err="1"/>
              <a:t>χουν</a:t>
            </a:r>
            <a:r>
              <a:rPr lang="en-US" sz="4000" dirty="0"/>
              <a:t> πολύ σημαντικό ρόλο στη ζωή μας</a:t>
            </a:r>
          </a:p>
        </p:txBody>
      </p:sp>
      <p:pic>
        <p:nvPicPr>
          <p:cNvPr id="5" name="Εικόνα 4" descr="Εικόνα που περιέχει ζ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0016494-4678-CF95-C285-A0C61076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816" r="2923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6748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389D3E0-BA02-41D3-B2AC-8FD6AA893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9AFE0F90-0228-8872-0C67-FF5B316BC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786" y="557189"/>
            <a:ext cx="4381877" cy="71825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latin typeface="+mj-lt"/>
                <a:ea typeface="+mj-ea"/>
                <a:cs typeface="+mj-cs"/>
              </a:rPr>
              <a:t>Τα </a:t>
            </a:r>
            <a:r>
              <a:rPr lang="en-US" sz="4800" kern="1200" dirty="0" err="1">
                <a:latin typeface="+mj-lt"/>
                <a:ea typeface="+mj-ea"/>
                <a:cs typeface="+mj-cs"/>
              </a:rPr>
              <a:t>δύσκολ</a:t>
            </a:r>
            <a:r>
              <a:rPr lang="en-US" sz="4800" kern="1200" dirty="0">
                <a:latin typeface="+mj-lt"/>
                <a:ea typeface="+mj-ea"/>
                <a:cs typeface="+mj-cs"/>
              </a:rPr>
              <a:t>α συναισθήματα μας λένε ότι κάτι συμβαίνει που χρειάζεται την προσοχή μας</a:t>
            </a:r>
            <a:br>
              <a:rPr lang="en-US" sz="3600" kern="1200" dirty="0">
                <a:latin typeface="+mj-lt"/>
                <a:ea typeface="+mj-ea"/>
                <a:cs typeface="+mj-cs"/>
              </a:rPr>
            </a:br>
            <a:br>
              <a:rPr lang="en-US" sz="3600" kern="1200" dirty="0">
                <a:latin typeface="+mj-lt"/>
                <a:ea typeface="+mj-ea"/>
                <a:cs typeface="+mj-cs"/>
              </a:rPr>
            </a:br>
            <a:br>
              <a:rPr lang="en-US" sz="3600" kern="1200" dirty="0">
                <a:latin typeface="+mj-lt"/>
                <a:ea typeface="+mj-ea"/>
                <a:cs typeface="+mj-cs"/>
              </a:rPr>
            </a:br>
            <a:br>
              <a:rPr lang="en-US" sz="3600" kern="1200" dirty="0">
                <a:latin typeface="+mj-lt"/>
                <a:ea typeface="+mj-ea"/>
                <a:cs typeface="+mj-cs"/>
              </a:rPr>
            </a:br>
            <a:endParaRPr lang="en-US" sz="3600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Γραφικό 3">
            <a:extLst>
              <a:ext uri="{FF2B5EF4-FFF2-40B4-BE49-F238E27FC236}">
                <a16:creationId xmlns:a16="http://schemas.microsoft.com/office/drawing/2014/main" id="{047D603E-8C41-FCEA-BDF3-AD1E0BAE8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18455" y="720190"/>
            <a:ext cx="6350759" cy="558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7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ρουχισμός, άτομο, καρτούν, κίτριν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51355B2-20D4-4894-31A2-F9BD477BA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319" r="7773" b="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E5D2CB-26D9-8091-FDA8-C8D9A1BCDF7C}"/>
              </a:ext>
            </a:extLst>
          </p:cNvPr>
          <p:cNvSpPr txBox="1"/>
          <p:nvPr/>
        </p:nvSpPr>
        <p:spPr>
          <a:xfrm>
            <a:off x="8217410" y="1258542"/>
            <a:ext cx="3800419" cy="51531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/>
              <a:t>Ότ</a:t>
            </a:r>
            <a:r>
              <a:rPr lang="en-US" sz="4000" dirty="0"/>
              <a:t>αν αναγνωρίζουμε τα δύσκολα συναισθήματα και τα εξετάζουμε, μαθαίνουμε καλύτερα ποιοι είμαστε και τι μας επηρεάζει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3431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χορτάρι, άτομο, ρουχισμός, εξωτερικός χώρος/ύπαιθ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06C25AD-44C1-ED74-456C-24F4BCD9B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E53BE4-C786-3F8D-3461-EEBA2187FAF9}"/>
              </a:ext>
            </a:extLst>
          </p:cNvPr>
          <p:cNvSpPr txBox="1"/>
          <p:nvPr/>
        </p:nvSpPr>
        <p:spPr>
          <a:xfrm>
            <a:off x="8108552" y="1557619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Τα </a:t>
            </a:r>
            <a:r>
              <a:rPr lang="en-US" sz="3200" dirty="0" err="1"/>
              <a:t>δύσκολ</a:t>
            </a:r>
            <a:r>
              <a:rPr lang="en-US" sz="3200" dirty="0"/>
              <a:t>α συναισθήματα είναι σαν φανάρια: μας δείχνουν τι μας ενοχλεί, μας προστατεύουν και μας βοηθούν να γίνουμε πιο δυνατοί</a:t>
            </a:r>
          </a:p>
        </p:txBody>
      </p:sp>
    </p:spTree>
    <p:extLst>
      <p:ext uri="{BB962C8B-B14F-4D97-AF65-F5344CB8AC3E}">
        <p14:creationId xmlns:p14="http://schemas.microsoft.com/office/powerpoint/2010/main" val="270575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άτομο, ανθρώπινο πρόσωπο, ρουχισμός, εξωτερικός χώρος/ύπαιθ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09CCD84-3ABB-58DD-A085-A35CE9EFF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509" r="41008" b="-2"/>
          <a:stretch>
            <a:fillRect/>
          </a:stretch>
        </p:blipFill>
        <p:spPr>
          <a:xfrm>
            <a:off x="1667314" y="171716"/>
            <a:ext cx="4359898" cy="6129087"/>
          </a:xfrm>
          <a:prstGeom prst="rect">
            <a:avLst/>
          </a:prstGeom>
        </p:spPr>
      </p:pic>
      <p:pic>
        <p:nvPicPr>
          <p:cNvPr id="7" name="Εικόνα 6" descr="Εικόνα που περιέχει ανθρώπινο πρόσωπο, άτομο, εξωτερικός χώρος/ύπαιθρος, πορτραίτ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EF81BD0-5CB3-9E2D-A8DE-A82676C4FB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7448" r="10196" b="-2"/>
          <a:stretch>
            <a:fillRect/>
          </a:stretch>
        </p:blipFill>
        <p:spPr>
          <a:xfrm>
            <a:off x="6171696" y="171716"/>
            <a:ext cx="4352990" cy="3171422"/>
          </a:xfrm>
          <a:prstGeom prst="rect">
            <a:avLst/>
          </a:prstGeom>
        </p:spPr>
      </p:pic>
      <p:pic>
        <p:nvPicPr>
          <p:cNvPr id="3" name="Εικόνα 2" descr="Εικόνα που περιέχει άτομο, χορτάρι, ανθρώπινο πρόσωπο, νήπι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AEFF681-8085-7977-C94B-2DDADE0BF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0556" r="11558" b="2"/>
          <a:stretch>
            <a:fillRect/>
          </a:stretch>
        </p:blipFill>
        <p:spPr>
          <a:xfrm>
            <a:off x="6171696" y="3514856"/>
            <a:ext cx="4339790" cy="2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1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άτομο, ανθρώπινο πρόσωπο, ρουχισμός, πορτραίτ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E3A4912-221E-61F8-2C54-44B4B26A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3423" r="9078"/>
          <a:stretch>
            <a:fillRect/>
          </a:stretch>
        </p:blipFill>
        <p:spPr>
          <a:xfrm>
            <a:off x="1524020" y="10"/>
            <a:ext cx="4571980" cy="6857990"/>
          </a:xfrm>
          <a:prstGeom prst="rect">
            <a:avLst/>
          </a:prstGeom>
        </p:spPr>
      </p:pic>
      <p:pic>
        <p:nvPicPr>
          <p:cNvPr id="3" name="Εικόνα 2" descr="Εικόνα που περιέχει άτομο, εξωτερικός χώρος/ύπαιθρος, ρουχισμός, έδαφ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3C9E10B-CCB5-2B0B-89B0-D4B61405D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9311" r="26356"/>
          <a:stretch>
            <a:fillRect/>
          </a:stretch>
        </p:blipFill>
        <p:spPr>
          <a:xfrm>
            <a:off x="6096000" y="10"/>
            <a:ext cx="4572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1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άτομο, ανθρώπινο πρόσωπο, χαμόγελο, ρουχ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63783C4-0032-AE77-7083-C1E1B11ED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423" r="422" b="-1"/>
          <a:stretch>
            <a:fillRect/>
          </a:stretch>
        </p:blipFill>
        <p:spPr>
          <a:xfrm>
            <a:off x="1765298" y="321733"/>
            <a:ext cx="4256173" cy="3017405"/>
          </a:xfrm>
          <a:prstGeom prst="rect">
            <a:avLst/>
          </a:prstGeom>
        </p:spPr>
      </p:pic>
      <p:pic>
        <p:nvPicPr>
          <p:cNvPr id="5" name="Εικόνα 4" descr="Εικόνα που περιέχει άτομο, ανθρώπινο πρόσωπο, άνδρας, ρουχ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6EB7616-62A3-15D1-BC86-71D44AFDB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4413" r="27915" b="2"/>
          <a:stretch>
            <a:fillRect/>
          </a:stretch>
        </p:blipFill>
        <p:spPr>
          <a:xfrm>
            <a:off x="1765298" y="3510853"/>
            <a:ext cx="4256173" cy="2789954"/>
          </a:xfrm>
          <a:prstGeom prst="rect">
            <a:avLst/>
          </a:prstGeom>
        </p:spPr>
      </p:pic>
      <p:pic>
        <p:nvPicPr>
          <p:cNvPr id="7" name="Εικόνα 6" descr="Εικόνα που περιέχει clipart, σκίτσο/σχέδιο, ζωγραφιά, εικονογράφη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57D8824-31EB-1B92-26C9-C0814D77C5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5383" r="13434" b="2"/>
          <a:stretch>
            <a:fillRect/>
          </a:stretch>
        </p:blipFill>
        <p:spPr>
          <a:xfrm>
            <a:off x="6170530" y="321733"/>
            <a:ext cx="4256173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94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άτομο, ανθρώπινο πρόσωπο, εσωτερικός χώρος, παιδί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019B2E5E-F772-E1A2-137D-D9E931E3A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4" b="8992"/>
          <a:stretch>
            <a:fillRect/>
          </a:stretch>
        </p:blipFill>
        <p:spPr>
          <a:xfrm>
            <a:off x="1765301" y="321733"/>
            <a:ext cx="4256171" cy="3030842"/>
          </a:xfrm>
          <a:prstGeom prst="rect">
            <a:avLst/>
          </a:prstGeom>
        </p:spPr>
      </p:pic>
      <p:pic>
        <p:nvPicPr>
          <p:cNvPr id="7" name="Εικόνα 6" descr="Εικόνα που περιέχει ανθρώπινο πρόσωπο, άτομο, ρουχισμός, Jheri curl (χτένισμα)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CA6BEF7-D677-BFCE-5F1F-6EEBF20FC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8310" r="38311" b="2"/>
          <a:stretch>
            <a:fillRect/>
          </a:stretch>
        </p:blipFill>
        <p:spPr>
          <a:xfrm>
            <a:off x="1765301" y="3524290"/>
            <a:ext cx="2007434" cy="2776517"/>
          </a:xfrm>
          <a:prstGeom prst="rect">
            <a:avLst/>
          </a:prstGeom>
        </p:spPr>
      </p:pic>
      <p:pic>
        <p:nvPicPr>
          <p:cNvPr id="5" name="Εικόνα 4" descr="Εικόνα που περιέχει άτομο, ανθρώπινο πρόσωπο, ρουχισμός, νήπι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D7FB33A-5684-E674-1F4D-888B9284D8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4231" r="29633"/>
          <a:stretch>
            <a:fillRect/>
          </a:stretch>
        </p:blipFill>
        <p:spPr>
          <a:xfrm>
            <a:off x="3893665" y="3514856"/>
            <a:ext cx="2127807" cy="2785951"/>
          </a:xfrm>
          <a:prstGeom prst="rect">
            <a:avLst/>
          </a:prstGeom>
        </p:spPr>
      </p:pic>
      <p:pic>
        <p:nvPicPr>
          <p:cNvPr id="9" name="Εικόνα 8" descr="Εικόνα που περιέχει νήπιο, ανθρώπινο πρόσωπο, άτομο, μάγουλ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976F849-01A3-AC2E-2E21-956692C4C3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5532" r="13285" b="2"/>
          <a:stretch>
            <a:fillRect/>
          </a:stretch>
        </p:blipFill>
        <p:spPr>
          <a:xfrm>
            <a:off x="6170530" y="321733"/>
            <a:ext cx="4256169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96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Εικόνα που περιέχει άτομο, χαμόγελο, ανθρώπινο πρόσωπο, αρκουδάκ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3C412F4-11B3-E035-E084-642FD0100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4407" r="24198"/>
          <a:stretch>
            <a:fillRect/>
          </a:stretch>
        </p:blipFill>
        <p:spPr>
          <a:xfrm>
            <a:off x="1667314" y="171716"/>
            <a:ext cx="4359898" cy="6129087"/>
          </a:xfrm>
          <a:prstGeom prst="rect">
            <a:avLst/>
          </a:prstGeom>
        </p:spPr>
      </p:pic>
      <p:pic>
        <p:nvPicPr>
          <p:cNvPr id="5" name="Εικόνα 4" descr="Εικόνα που περιέχει νήπιο, άτομο, ανθρώπινο πρόσωπο, αγό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EBF63F7-A5DD-68F9-2DA6-051DFFBE7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0818" r="12317" b="-1"/>
          <a:stretch>
            <a:fillRect/>
          </a:stretch>
        </p:blipFill>
        <p:spPr>
          <a:xfrm>
            <a:off x="6171696" y="171716"/>
            <a:ext cx="4352990" cy="3171422"/>
          </a:xfrm>
          <a:prstGeom prst="rect">
            <a:avLst/>
          </a:prstGeom>
        </p:spPr>
      </p:pic>
      <p:pic>
        <p:nvPicPr>
          <p:cNvPr id="3" name="Εικόνα 2" descr="Εικόνα που περιέχει άτομο, ανθρώπινο πρόσωπο, αγόρι, ρουχ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F7B5761-C76D-7936-FD63-177F54D08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22114" b="2"/>
          <a:stretch>
            <a:fillRect/>
          </a:stretch>
        </p:blipFill>
        <p:spPr>
          <a:xfrm>
            <a:off x="6171696" y="3514856"/>
            <a:ext cx="4339790" cy="2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46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Εικόνα που περιέχει άτομο, ανθρώπινο πρόσωπο, ρουχισμός, κορίτσ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15162EF-20AE-6627-5B07-B52390365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947" b="-4"/>
          <a:stretch>
            <a:fillRect/>
          </a:stretch>
        </p:blipFill>
        <p:spPr>
          <a:xfrm>
            <a:off x="1524020" y="10"/>
            <a:ext cx="4574266" cy="3428990"/>
          </a:xfrm>
          <a:prstGeom prst="rect">
            <a:avLst/>
          </a:prstGeom>
        </p:spPr>
      </p:pic>
      <p:pic>
        <p:nvPicPr>
          <p:cNvPr id="3" name="Εικόνα 2" descr="Εικόνα που περιέχει ανθρώπινο πρόσωπο, άτομο, χαμόγελο, δέρμ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EE9E0C8-3552-6044-44A4-C310F5D5D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18959"/>
          <a:stretch>
            <a:fillRect/>
          </a:stretch>
        </p:blipFill>
        <p:spPr>
          <a:xfrm>
            <a:off x="6093714" y="10"/>
            <a:ext cx="4574286" cy="3428990"/>
          </a:xfrm>
          <a:prstGeom prst="rect">
            <a:avLst/>
          </a:prstGeom>
        </p:spPr>
      </p:pic>
      <p:pic>
        <p:nvPicPr>
          <p:cNvPr id="9" name="Εικόνα 8" descr="Εικόνα που περιέχει άτομο, ανθρώπινο πρόσωπο, χείλια, ρουχ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0D590E5-D1B9-C1F0-DCA5-1D63C486F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3" b="12582"/>
          <a:stretch>
            <a:fillRect/>
          </a:stretch>
        </p:blipFill>
        <p:spPr>
          <a:xfrm>
            <a:off x="1524020" y="3429000"/>
            <a:ext cx="4574266" cy="3429000"/>
          </a:xfrm>
          <a:prstGeom prst="rect">
            <a:avLst/>
          </a:prstGeom>
        </p:spPr>
      </p:pic>
      <p:pic>
        <p:nvPicPr>
          <p:cNvPr id="5" name="Εικόνα 4" descr="Εικόνα που περιέχει ανθρώπινο πρόσωπο, αγόρι, άτομο, ρουχ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5CCD83F-EF71-B223-C590-308CAE9656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r="10958" b="2"/>
          <a:stretch>
            <a:fillRect/>
          </a:stretch>
        </p:blipFill>
        <p:spPr>
          <a:xfrm>
            <a:off x="6093714" y="3429000"/>
            <a:ext cx="457428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0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Εικόνα που περιέχει άτομο, χαμόγελο, ανθρώπινο πρόσωπο, δάκτυλ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80D57C2-72AE-88E6-926D-F1A8E5E60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5746" b="4"/>
          <a:stretch>
            <a:fillRect/>
          </a:stretch>
        </p:blipFill>
        <p:spPr>
          <a:xfrm>
            <a:off x="1765301" y="321733"/>
            <a:ext cx="4256171" cy="3030842"/>
          </a:xfrm>
          <a:prstGeom prst="rect">
            <a:avLst/>
          </a:prstGeom>
        </p:spPr>
      </p:pic>
      <p:pic>
        <p:nvPicPr>
          <p:cNvPr id="13" name="Εικόνα 12" descr="Εικόνα που περιέχει ανθρώπινο πρόσωπο, άτομο, ρουχισμός, χαμόγελ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85915C2-BC61-E45C-10BB-AC0FDAC46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7495" r="24245" b="1"/>
          <a:stretch>
            <a:fillRect/>
          </a:stretch>
        </p:blipFill>
        <p:spPr>
          <a:xfrm>
            <a:off x="1765301" y="3524290"/>
            <a:ext cx="2007434" cy="2776517"/>
          </a:xfrm>
          <a:prstGeom prst="rect">
            <a:avLst/>
          </a:prstGeom>
        </p:spPr>
      </p:pic>
      <p:pic>
        <p:nvPicPr>
          <p:cNvPr id="9" name="Εικόνα 8" descr="Εικόνα που περιέχει άτομο, ανθρώπινο πρόσωπο, ρουχισμός, χαμόγελ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C69C873-258C-39A5-8D34-9D312AEA9A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2562" r="11063" b="2"/>
          <a:stretch>
            <a:fillRect/>
          </a:stretch>
        </p:blipFill>
        <p:spPr>
          <a:xfrm>
            <a:off x="3893665" y="3514856"/>
            <a:ext cx="2127807" cy="2785951"/>
          </a:xfrm>
          <a:prstGeom prst="rect">
            <a:avLst/>
          </a:prstGeom>
        </p:spPr>
      </p:pic>
      <p:pic>
        <p:nvPicPr>
          <p:cNvPr id="11" name="Εικόνα 10" descr="Εικόνα που περιέχει ανθρώπινο πρόσωπο, ρουχισμός, χαμόγελο, άτομ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66CFBED-E090-0D3C-2D5A-7C6B3355BF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1534" r="27035" b="1"/>
          <a:stretch>
            <a:fillRect/>
          </a:stretch>
        </p:blipFill>
        <p:spPr>
          <a:xfrm>
            <a:off x="6170530" y="321733"/>
            <a:ext cx="4256169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40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ρουχισμός, άτομο, ανθρώπινο πρόσωπο, εξωτερικός χώρος/ύπαιθ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94AA8BF-F05A-DA5C-37C1-C04049313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250" r="34249" b="-1"/>
          <a:stretch>
            <a:fillRect/>
          </a:stretch>
        </p:blipFill>
        <p:spPr>
          <a:xfrm>
            <a:off x="1524020" y="10"/>
            <a:ext cx="4571980" cy="6857990"/>
          </a:xfrm>
          <a:prstGeom prst="rect">
            <a:avLst/>
          </a:prstGeom>
        </p:spPr>
      </p:pic>
      <p:pic>
        <p:nvPicPr>
          <p:cNvPr id="3" name="Εικόνα 2" descr="Εικόνα που περιέχει καρτούν, παιδική τέχνη, clipart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EEA2858-1F93-9847-37B7-47FA9DD3AA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942" r="16392"/>
          <a:stretch>
            <a:fillRect/>
          </a:stretch>
        </p:blipFill>
        <p:spPr>
          <a:xfrm>
            <a:off x="6096000" y="10"/>
            <a:ext cx="4572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816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91</Words>
  <Application>Microsoft Office PowerPoint</Application>
  <PresentationFormat>Ευρεία οθόνη</PresentationFormat>
  <Paragraphs>9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ΣΥΝΑΙΣΘΗΜΑΤΑ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Τα δύσκολα συναισθήματα μας λένε ότι κάτι συμβαίνει που χρειάζεται την προσοχή μας    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katerina anagnostopoulou</dc:creator>
  <cp:lastModifiedBy>ΣΟΦΙΑ ΚΡΑΒΒΑΡΗ</cp:lastModifiedBy>
  <cp:revision>3</cp:revision>
  <dcterms:created xsi:type="dcterms:W3CDTF">2025-12-09T18:18:54Z</dcterms:created>
  <dcterms:modified xsi:type="dcterms:W3CDTF">2025-12-22T10:12:10Z</dcterms:modified>
</cp:coreProperties>
</file>