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80" d="100"/>
          <a:sy n="80" d="100"/>
        </p:scale>
        <p:origin x="782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/>
          <p:cNvSpPr/>
          <p:nvPr/>
        </p:nvSpPr>
        <p:spPr bwMode="auto">
          <a:xfrm>
            <a:off x="0" y="-3175"/>
            <a:ext cx="12192000" cy="5203825"/>
          </a:xfrm>
          <a:custGeom>
            <a:avLst/>
            <a:gdLst/>
            <a:ahLst/>
            <a:cxnLst/>
            <a:rect l="0" t="0" r="r" b="b"/>
            <a:pathLst>
              <a:path w="5760" h="3278">
                <a:moveTo>
                  <a:pt x="5760" y="0"/>
                </a:moveTo>
                <a:lnTo>
                  <a:pt x="0" y="0"/>
                </a:lnTo>
                <a:lnTo>
                  <a:pt x="0" y="3090"/>
                </a:lnTo>
                <a:lnTo>
                  <a:pt x="943" y="3090"/>
                </a:lnTo>
                <a:lnTo>
                  <a:pt x="1123" y="3270"/>
                </a:lnTo>
                <a:lnTo>
                  <a:pt x="1123" y="3270"/>
                </a:lnTo>
                <a:lnTo>
                  <a:pt x="1127" y="3272"/>
                </a:lnTo>
                <a:lnTo>
                  <a:pt x="1133" y="3275"/>
                </a:lnTo>
                <a:lnTo>
                  <a:pt x="1139" y="3278"/>
                </a:lnTo>
                <a:lnTo>
                  <a:pt x="1144" y="3278"/>
                </a:lnTo>
                <a:lnTo>
                  <a:pt x="1150" y="3278"/>
                </a:lnTo>
                <a:lnTo>
                  <a:pt x="1155" y="3275"/>
                </a:lnTo>
                <a:lnTo>
                  <a:pt x="1161" y="3272"/>
                </a:lnTo>
                <a:lnTo>
                  <a:pt x="1165" y="3270"/>
                </a:lnTo>
                <a:lnTo>
                  <a:pt x="1345" y="3090"/>
                </a:lnTo>
                <a:lnTo>
                  <a:pt x="5760" y="3090"/>
                </a:lnTo>
                <a:lnTo>
                  <a:pt x="5760" y="0"/>
                </a:lnTo>
                <a:close/>
              </a:path>
            </a:pathLst>
          </a:custGeom>
          <a:ln/>
          <a:effectLst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0001" y="1449147"/>
            <a:ext cx="10572000" cy="2971051"/>
          </a:xfrm>
        </p:spPr>
        <p:txBody>
          <a:bodyPr/>
          <a:lstStyle>
            <a:lvl1pPr>
              <a:defRPr sz="54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10001" y="5280847"/>
            <a:ext cx="10572000" cy="434974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/>
              <a:t>Κάντε κλικ για να επεξεργαστείτε τον υπότιτλο του υποδείγματος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B9EBBA-996F-894A-B54A-D6246ED52CEA}" type="datetimeFigureOut">
              <a:rPr lang="en-US" dirty="0"/>
              <a:pPr/>
              <a:t>11/29/2025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Πανοραμική 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0" y="4800600"/>
            <a:ext cx="10561418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15" name="Picture Placeholder 14"/>
          <p:cNvSpPr>
            <a:spLocks noGrp="1" noChangeAspect="1"/>
          </p:cNvSpPr>
          <p:nvPr>
            <p:ph type="pic" sz="quarter" idx="13"/>
          </p:nvPr>
        </p:nvSpPr>
        <p:spPr bwMode="auto">
          <a:xfrm>
            <a:off x="0" y="0"/>
            <a:ext cx="12192000" cy="4800600"/>
          </a:xfrm>
          <a:custGeom>
            <a:avLst/>
            <a:gdLst/>
            <a:ahLst/>
            <a:cxnLst/>
            <a:rect l="0" t="0" r="r" b="b"/>
            <a:pathLst>
              <a:path w="5760" h="3289">
                <a:moveTo>
                  <a:pt x="5760" y="0"/>
                </a:moveTo>
                <a:lnTo>
                  <a:pt x="0" y="0"/>
                </a:lnTo>
                <a:lnTo>
                  <a:pt x="0" y="3100"/>
                </a:lnTo>
                <a:lnTo>
                  <a:pt x="943" y="3100"/>
                </a:lnTo>
                <a:lnTo>
                  <a:pt x="1123" y="3281"/>
                </a:lnTo>
                <a:lnTo>
                  <a:pt x="1123" y="3281"/>
                </a:lnTo>
                <a:lnTo>
                  <a:pt x="1127" y="3283"/>
                </a:lnTo>
                <a:lnTo>
                  <a:pt x="1133" y="3286"/>
                </a:lnTo>
                <a:lnTo>
                  <a:pt x="1139" y="3289"/>
                </a:lnTo>
                <a:lnTo>
                  <a:pt x="1144" y="3289"/>
                </a:lnTo>
                <a:lnTo>
                  <a:pt x="1150" y="3289"/>
                </a:lnTo>
                <a:lnTo>
                  <a:pt x="1155" y="3286"/>
                </a:lnTo>
                <a:lnTo>
                  <a:pt x="1161" y="3283"/>
                </a:lnTo>
                <a:lnTo>
                  <a:pt x="1165" y="3281"/>
                </a:lnTo>
                <a:lnTo>
                  <a:pt x="1345" y="3100"/>
                </a:lnTo>
                <a:lnTo>
                  <a:pt x="5760" y="3100"/>
                </a:lnTo>
                <a:lnTo>
                  <a:pt x="5760" y="0"/>
                </a:lnTo>
                <a:close/>
              </a:path>
            </a:pathLst>
          </a:custGeom>
          <a:noFill/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numCol="1" anchor="t" anchorCtr="0" compatLnSpc="1">
            <a:prstTxWarp prst="textNoShape">
              <a:avLst/>
            </a:prstTxWarp>
            <a:normAutofit/>
          </a:bodyPr>
          <a:lstStyle>
            <a:lvl1pPr marL="0" indent="0" algn="ctr">
              <a:buFontTx/>
              <a:buNone/>
              <a:defRPr sz="1600"/>
            </a:lvl1pPr>
          </a:lstStyle>
          <a:p>
            <a:r>
              <a:rPr lang="el-GR"/>
              <a:t>Κάντε κλικ στο εικονίδιο για να προσθέσετε εικόνα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0000" y="5367338"/>
            <a:ext cx="10561418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C79C5D-2A6F-F04D-97DA-BEF2467B64E4}" type="datetimeFigureOut">
              <a:rPr lang="en-US" dirty="0"/>
              <a:pPr/>
              <a:t>11/29/2025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Εισαγωγικά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6"/>
          <p:cNvSpPr>
            <a:spLocks noChangeAspect="1"/>
          </p:cNvSpPr>
          <p:nvPr/>
        </p:nvSpPr>
        <p:spPr bwMode="auto">
          <a:xfrm>
            <a:off x="631697" y="1081456"/>
            <a:ext cx="6332416" cy="3239188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0985" y="1238502"/>
            <a:ext cx="5893840" cy="2645912"/>
          </a:xfrm>
        </p:spPr>
        <p:txBody>
          <a:bodyPr anchor="b"/>
          <a:lstStyle>
            <a:lvl1pPr algn="l">
              <a:defRPr sz="4200" b="1" cap="none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3190" y="4443680"/>
            <a:ext cx="5891636" cy="713241"/>
          </a:xfrm>
        </p:spPr>
        <p:txBody>
          <a:bodyPr anchor="t">
            <a:no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9" name="Text Placeholder 5"/>
          <p:cNvSpPr>
            <a:spLocks noGrp="1"/>
          </p:cNvSpPr>
          <p:nvPr>
            <p:ph type="body" sz="quarter" idx="16"/>
          </p:nvPr>
        </p:nvSpPr>
        <p:spPr>
          <a:xfrm>
            <a:off x="7574642" y="1081456"/>
            <a:ext cx="3810001" cy="4075465"/>
          </a:xfrm>
        </p:spPr>
        <p:txBody>
          <a:bodyPr anchor="t"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A1846-DA80-1C48-A609-854EA85C59AD}" type="datetimeFigureOut">
              <a:rPr lang="en-US" dirty="0"/>
              <a:pPr/>
              <a:t>11/29/2025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Κάρτα ονόματ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6"/>
          <p:cNvSpPr>
            <a:spLocks noChangeAspect="1"/>
          </p:cNvSpPr>
          <p:nvPr/>
        </p:nvSpPr>
        <p:spPr bwMode="auto">
          <a:xfrm>
            <a:off x="1140884" y="2286585"/>
            <a:ext cx="4895115" cy="2503972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8" name="Title 1"/>
          <p:cNvSpPr>
            <a:spLocks noGrp="1"/>
          </p:cNvSpPr>
          <p:nvPr>
            <p:ph type="title"/>
          </p:nvPr>
        </p:nvSpPr>
        <p:spPr>
          <a:xfrm>
            <a:off x="1357089" y="2435957"/>
            <a:ext cx="4382521" cy="2007789"/>
          </a:xfrm>
        </p:spPr>
        <p:txBody>
          <a:bodyPr/>
          <a:lstStyle>
            <a:lvl1pPr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6"/>
          </p:nvPr>
        </p:nvSpPr>
        <p:spPr>
          <a:xfrm>
            <a:off x="6156000" y="2286000"/>
            <a:ext cx="4880300" cy="2295525"/>
          </a:xfrm>
        </p:spPr>
        <p:txBody>
          <a:bodyPr anchor="t"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54567-0DE4-3F47-BF90-CB84690072F9}" type="datetimeFigureOut">
              <a:rPr lang="en-US" dirty="0"/>
              <a:pPr/>
              <a:t>11/29/2025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C52C72-DE31-F449-A4ED-4C594FD91407}" type="datetimeFigureOut">
              <a:rPr lang="en-US" dirty="0"/>
              <a:pPr/>
              <a:t>11/29/2025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6"/>
          <p:cNvSpPr>
            <a:spLocks noChangeAspect="1"/>
          </p:cNvSpPr>
          <p:nvPr/>
        </p:nvSpPr>
        <p:spPr bwMode="auto">
          <a:xfrm>
            <a:off x="7669651" y="446089"/>
            <a:ext cx="4522349" cy="5414962"/>
          </a:xfrm>
          <a:custGeom>
            <a:avLst/>
            <a:gdLst/>
            <a:ahLst/>
            <a:cxnLst/>
            <a:rect l="0" t="0" r="r" b="b"/>
            <a:pathLst>
              <a:path w="2879" h="4320">
                <a:moveTo>
                  <a:pt x="183" y="0"/>
                </a:moveTo>
                <a:lnTo>
                  <a:pt x="183" y="1197"/>
                </a:lnTo>
                <a:lnTo>
                  <a:pt x="8" y="1372"/>
                </a:lnTo>
                <a:lnTo>
                  <a:pt x="8" y="1372"/>
                </a:lnTo>
                <a:lnTo>
                  <a:pt x="6" y="1376"/>
                </a:lnTo>
                <a:lnTo>
                  <a:pt x="3" y="1382"/>
                </a:lnTo>
                <a:lnTo>
                  <a:pt x="0" y="1387"/>
                </a:lnTo>
                <a:lnTo>
                  <a:pt x="0" y="1393"/>
                </a:lnTo>
                <a:lnTo>
                  <a:pt x="0" y="1399"/>
                </a:lnTo>
                <a:lnTo>
                  <a:pt x="3" y="1404"/>
                </a:lnTo>
                <a:lnTo>
                  <a:pt x="6" y="1410"/>
                </a:lnTo>
                <a:lnTo>
                  <a:pt x="8" y="1414"/>
                </a:lnTo>
                <a:lnTo>
                  <a:pt x="183" y="1589"/>
                </a:lnTo>
                <a:lnTo>
                  <a:pt x="183" y="4320"/>
                </a:lnTo>
                <a:lnTo>
                  <a:pt x="2879" y="4320"/>
                </a:lnTo>
                <a:lnTo>
                  <a:pt x="2879" y="0"/>
                </a:lnTo>
                <a:lnTo>
                  <a:pt x="183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183540" y="586171"/>
            <a:ext cx="2494791" cy="5134798"/>
          </a:xfrm>
        </p:spPr>
        <p:txBody>
          <a:bodyPr vert="eaVert"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10001" y="446089"/>
            <a:ext cx="6611540" cy="5414962"/>
          </a:xfrm>
        </p:spPr>
        <p:txBody>
          <a:bodyPr vert="eaVert" anchor="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62726E-379B-B349-9EED-81ED093FA806}" type="datetimeFigureOut">
              <a:rPr lang="en-US" dirty="0"/>
              <a:pPr/>
              <a:t>11/29/2025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0" y="447188"/>
            <a:ext cx="10571998" cy="970450"/>
          </a:xfrm>
        </p:spPr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18712" y="2222287"/>
            <a:ext cx="10554574" cy="3636511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A1323-8D79-1946-B0D7-40001CF92E9D}" type="datetimeFigureOut">
              <a:rPr lang="en-US" dirty="0"/>
              <a:pPr/>
              <a:t>11/29/2025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7"/>
          <p:cNvSpPr/>
          <p:nvPr/>
        </p:nvSpPr>
        <p:spPr bwMode="auto">
          <a:xfrm>
            <a:off x="0" y="1"/>
            <a:ext cx="12192000" cy="5203825"/>
          </a:xfrm>
          <a:custGeom>
            <a:avLst/>
            <a:gdLst/>
            <a:ahLst/>
            <a:cxnLst/>
            <a:rect l="0" t="0" r="r" b="b"/>
            <a:pathLst>
              <a:path w="5760" h="3278">
                <a:moveTo>
                  <a:pt x="0" y="0"/>
                </a:moveTo>
                <a:lnTo>
                  <a:pt x="5760" y="0"/>
                </a:lnTo>
                <a:lnTo>
                  <a:pt x="5760" y="3090"/>
                </a:lnTo>
                <a:lnTo>
                  <a:pt x="4817" y="3090"/>
                </a:lnTo>
                <a:lnTo>
                  <a:pt x="4637" y="3270"/>
                </a:lnTo>
                <a:lnTo>
                  <a:pt x="4637" y="3270"/>
                </a:lnTo>
                <a:lnTo>
                  <a:pt x="4633" y="3272"/>
                </a:lnTo>
                <a:lnTo>
                  <a:pt x="4627" y="3275"/>
                </a:lnTo>
                <a:lnTo>
                  <a:pt x="4621" y="3278"/>
                </a:lnTo>
                <a:lnTo>
                  <a:pt x="4616" y="3278"/>
                </a:lnTo>
                <a:lnTo>
                  <a:pt x="4610" y="3278"/>
                </a:lnTo>
                <a:lnTo>
                  <a:pt x="4605" y="3275"/>
                </a:lnTo>
                <a:lnTo>
                  <a:pt x="4599" y="3272"/>
                </a:lnTo>
                <a:lnTo>
                  <a:pt x="4595" y="3270"/>
                </a:lnTo>
                <a:lnTo>
                  <a:pt x="4415" y="3090"/>
                </a:lnTo>
                <a:lnTo>
                  <a:pt x="0" y="309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ln>
            <a:headEnd/>
            <a:tailEnd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0" y="2951396"/>
            <a:ext cx="10561418" cy="1468800"/>
          </a:xfrm>
        </p:spPr>
        <p:txBody>
          <a:bodyPr anchor="b"/>
          <a:lstStyle>
            <a:lvl1pPr algn="r">
              <a:defRPr sz="4800" b="1" cap="none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0000" y="5281201"/>
            <a:ext cx="10561418" cy="433955"/>
          </a:xfrm>
        </p:spPr>
        <p:txBody>
          <a:bodyPr anchor="t">
            <a:no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A1846-DA80-1C48-A609-854EA85C59AD}" type="datetimeFigureOut">
              <a:rPr lang="en-US" dirty="0"/>
              <a:pPr/>
              <a:t>11/29/2025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18712" y="2222287"/>
            <a:ext cx="5185873" cy="3638763"/>
          </a:xfrm>
        </p:spPr>
        <p:txBody>
          <a:bodyPr>
            <a:normAutofit/>
          </a:bodyPr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7415" y="2222287"/>
            <a:ext cx="5194583" cy="3638764"/>
          </a:xfrm>
        </p:spPr>
        <p:txBody>
          <a:bodyPr>
            <a:normAutofit/>
          </a:bodyPr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302355-E14B-8545-A8F8-0FE83CC9D524}" type="datetimeFigureOut">
              <a:rPr lang="en-US" dirty="0"/>
              <a:pPr/>
              <a:t>11/29/2025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4728" y="2174875"/>
            <a:ext cx="5189857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4729" y="2751138"/>
            <a:ext cx="5189856" cy="3109913"/>
          </a:xfrm>
        </p:spPr>
        <p:txBody>
          <a:bodyPr anchor="t">
            <a:normAutofit/>
          </a:bodyPr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7415" y="2174875"/>
            <a:ext cx="5194583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7415" y="2751138"/>
            <a:ext cx="5194583" cy="3109913"/>
          </a:xfrm>
        </p:spPr>
        <p:txBody>
          <a:bodyPr anchor="t">
            <a:normAutofit/>
          </a:bodyPr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640F58-564D-2B4F-AE67-E407BA4FCF45}" type="datetimeFigureOut">
              <a:rPr lang="en-US" dirty="0"/>
              <a:pPr/>
              <a:t>11/29/2025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3A34C8-038E-2045-AF43-DF7DBB8E0E9E}" type="datetimeFigureOut">
              <a:rPr lang="en-US" dirty="0"/>
              <a:pPr/>
              <a:t>11/29/2025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18C68F-D26B-8F47-958C-23B49CF8A634}" type="datetimeFigureOut">
              <a:rPr lang="en-US" dirty="0"/>
              <a:pPr/>
              <a:t>11/29/2025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6"/>
          <p:cNvSpPr>
            <a:spLocks noChangeAspect="1"/>
          </p:cNvSpPr>
          <p:nvPr/>
        </p:nvSpPr>
        <p:spPr bwMode="auto">
          <a:xfrm>
            <a:off x="1073151" y="446087"/>
            <a:ext cx="3547533" cy="1814651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3151" y="446088"/>
            <a:ext cx="3547533" cy="1618396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55633" y="446088"/>
            <a:ext cx="6252633" cy="5414963"/>
          </a:xfrm>
        </p:spPr>
        <p:txBody>
          <a:bodyPr>
            <a:normAutofit/>
          </a:bodyPr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3151" y="2260738"/>
            <a:ext cx="3547533" cy="360031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DF5E60-9974-AC48-9591-99C2BB44B7CF}" type="datetimeFigureOut">
              <a:rPr lang="en-US" dirty="0"/>
              <a:pPr/>
              <a:t>11/29/2025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4728" y="727522"/>
            <a:ext cx="4852988" cy="1617163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9" name="Picture Placeholder 11"/>
          <p:cNvSpPr>
            <a:spLocks noGrp="1" noChangeAspect="1"/>
          </p:cNvSpPr>
          <p:nvPr>
            <p:ph type="pic" sz="quarter" idx="13"/>
          </p:nvPr>
        </p:nvSpPr>
        <p:spPr bwMode="auto">
          <a:xfrm>
            <a:off x="6098117" y="0"/>
            <a:ext cx="6093883" cy="6858000"/>
          </a:xfrm>
          <a:custGeom>
            <a:avLst/>
            <a:gdLst/>
            <a:ahLst/>
            <a:cxnLst/>
            <a:rect l="0" t="0" r="r" b="b"/>
            <a:pathLst>
              <a:path w="2879" h="4320">
                <a:moveTo>
                  <a:pt x="183" y="0"/>
                </a:moveTo>
                <a:lnTo>
                  <a:pt x="183" y="1197"/>
                </a:lnTo>
                <a:lnTo>
                  <a:pt x="8" y="1372"/>
                </a:lnTo>
                <a:lnTo>
                  <a:pt x="8" y="1372"/>
                </a:lnTo>
                <a:lnTo>
                  <a:pt x="6" y="1376"/>
                </a:lnTo>
                <a:lnTo>
                  <a:pt x="3" y="1382"/>
                </a:lnTo>
                <a:lnTo>
                  <a:pt x="0" y="1387"/>
                </a:lnTo>
                <a:lnTo>
                  <a:pt x="0" y="1393"/>
                </a:lnTo>
                <a:lnTo>
                  <a:pt x="0" y="1399"/>
                </a:lnTo>
                <a:lnTo>
                  <a:pt x="3" y="1404"/>
                </a:lnTo>
                <a:lnTo>
                  <a:pt x="6" y="1410"/>
                </a:lnTo>
                <a:lnTo>
                  <a:pt x="8" y="1414"/>
                </a:lnTo>
                <a:lnTo>
                  <a:pt x="183" y="1589"/>
                </a:lnTo>
                <a:lnTo>
                  <a:pt x="183" y="4320"/>
                </a:lnTo>
                <a:lnTo>
                  <a:pt x="2879" y="4320"/>
                </a:lnTo>
                <a:lnTo>
                  <a:pt x="2879" y="0"/>
                </a:lnTo>
                <a:lnTo>
                  <a:pt x="183" y="0"/>
                </a:lnTo>
                <a:close/>
              </a:path>
            </a:pathLst>
          </a:custGeom>
          <a:noFill/>
          <a:ln w="9525">
            <a:solidFill>
              <a:schemeClr val="tx2"/>
            </a:solidFill>
            <a:round/>
            <a:headEnd/>
            <a:tailEnd/>
          </a:ln>
          <a:effectLst/>
        </p:spPr>
        <p:txBody>
          <a:bodyPr wrap="square" numCol="1" anchor="t" anchorCtr="0" compatLnSpc="1">
            <a:prstTxWarp prst="textNoShape">
              <a:avLst/>
            </a:prstTxWarp>
            <a:normAutofit/>
          </a:bodyPr>
          <a:lstStyle>
            <a:lvl1pPr algn="ctr">
              <a:buFontTx/>
              <a:buNone/>
              <a:defRPr sz="1400"/>
            </a:lvl1pPr>
          </a:lstStyle>
          <a:p>
            <a:r>
              <a:rPr lang="el-GR"/>
              <a:t>Κάντε κλικ στο εικονίδιο για να προσθέσετε εικόνα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4728" y="2344684"/>
            <a:ext cx="4852988" cy="3516365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885810" y="6041362"/>
            <a:ext cx="976879" cy="365125"/>
          </a:xfrm>
        </p:spPr>
        <p:txBody>
          <a:bodyPr/>
          <a:lstStyle/>
          <a:p>
            <a:fld id="{18C79C5D-2A6F-F04D-97DA-BEF2467B64E4}" type="datetimeFigureOut">
              <a:rPr lang="en-US" dirty="0"/>
              <a:pPr/>
              <a:t>11/29/2025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90396" y="6041362"/>
            <a:ext cx="3295413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4862689" y="5915888"/>
            <a:ext cx="1062155" cy="490599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10000" y="447188"/>
            <a:ext cx="10571998" cy="970450"/>
          </a:xfrm>
          <a:prstGeom prst="rect">
            <a:avLst/>
          </a:prstGeom>
          <a:effectLst>
            <a:outerShdw blurRad="50800" dir="14400000">
              <a:srgbClr val="000000">
                <a:alpha val="60000"/>
              </a:srgbClr>
            </a:outerShdw>
          </a:effectLst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0000" y="2184401"/>
            <a:ext cx="10563285" cy="3674397"/>
          </a:xfrm>
          <a:prstGeom prst="rect">
            <a:avLst/>
          </a:prstGeom>
          <a:effectLst>
            <a:outerShdw blurRad="50800" dir="14400000">
              <a:srgbClr val="000000">
                <a:alpha val="40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1514" y="6041362"/>
            <a:ext cx="864432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334626" y="6041362"/>
            <a:ext cx="1343706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09B482E8-6E0E-1B4F-B1FD-C69DB9E858D9}" type="datetimeFigureOut">
              <a:rPr lang="en-US" dirty="0"/>
              <a:pPr/>
              <a:t>11/29/2025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78331" y="5915888"/>
            <a:ext cx="1062155" cy="490599"/>
          </a:xfrm>
          <a:prstGeom prst="rect">
            <a:avLst/>
          </a:prstGeom>
        </p:spPr>
        <p:txBody>
          <a:bodyPr vert="horz" lIns="91440" tIns="45720" rIns="91440" bIns="10800" rtlCol="0" anchor="b"/>
          <a:lstStyle>
            <a:lvl1pPr algn="r">
              <a:defRPr sz="20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3" r:id="rId9"/>
    <p:sldLayoutId id="2147483657" r:id="rId10"/>
    <p:sldLayoutId id="2147483666" r:id="rId11"/>
    <p:sldLayoutId id="2147483661" r:id="rId12"/>
    <p:sldLayoutId id="2147483658" r:id="rId13"/>
    <p:sldLayoutId id="2147483659" r:id="rId14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4000" b="1" kern="1200">
          <a:solidFill>
            <a:srgbClr val="FEFEFE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4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36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B5D5E0CD-B48E-E605-2B9A-0B0B8BAAC86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10001" y="923925"/>
            <a:ext cx="10572000" cy="3496273"/>
          </a:xfrm>
        </p:spPr>
        <p:txBody>
          <a:bodyPr/>
          <a:lstStyle/>
          <a:p>
            <a:r>
              <a:rPr lang="el-GR" dirty="0"/>
              <a:t>3 Δεκεμβρίου –Παγκόσμια Ημέρα </a:t>
            </a:r>
            <a:r>
              <a:rPr lang="el-GR" dirty="0" err="1"/>
              <a:t>ΑμεΑ</a:t>
            </a:r>
            <a:br>
              <a:rPr lang="el-GR" dirty="0"/>
            </a:br>
            <a:r>
              <a:rPr lang="el-GR" dirty="0">
                <a:solidFill>
                  <a:srgbClr val="FF0000"/>
                </a:solidFill>
              </a:rPr>
              <a:t>ΔΙΚΑΙΩΜΑΤΑ ΑΤΟΜΩΝ ΜΕ ΑΝΑΠΗΡΙΑ</a:t>
            </a:r>
          </a:p>
        </p:txBody>
      </p:sp>
      <p:sp>
        <p:nvSpPr>
          <p:cNvPr id="3" name="Υπότιτλος 2">
            <a:extLst>
              <a:ext uri="{FF2B5EF4-FFF2-40B4-BE49-F238E27FC236}">
                <a16:creationId xmlns:a16="http://schemas.microsoft.com/office/drawing/2014/main" id="{90194759-18F5-25B3-EA53-5DF48524A86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l-GR" sz="2400" b="1" i="1" u="sng" dirty="0">
                <a:solidFill>
                  <a:srgbClr val="00B0F0"/>
                </a:solidFill>
              </a:rPr>
              <a:t>Τα βασικά δικαιώματα των </a:t>
            </a:r>
            <a:r>
              <a:rPr lang="el-GR" sz="2400" b="1" i="1" u="sng" dirty="0" err="1">
                <a:solidFill>
                  <a:srgbClr val="00B0F0"/>
                </a:solidFill>
              </a:rPr>
              <a:t>ΑμεΑ</a:t>
            </a:r>
            <a:r>
              <a:rPr lang="el-GR" sz="2400" i="1" u="sng" dirty="0">
                <a:solidFill>
                  <a:srgbClr val="00B0F0"/>
                </a:solidFill>
              </a:rPr>
              <a:t> σύμφωνα με τη Σύμβαση του ΟΗΕ </a:t>
            </a:r>
            <a:endParaRPr lang="el-GR" sz="2400" dirty="0">
              <a:solidFill>
                <a:srgbClr val="00B0F0"/>
              </a:solidFill>
            </a:endParaRP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15579829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7CE73089-C61F-9D20-04DE-D25E323C3E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0000" y="76200"/>
            <a:ext cx="10571998" cy="1341438"/>
          </a:xfrm>
        </p:spPr>
        <p:txBody>
          <a:bodyPr/>
          <a:lstStyle/>
          <a:p>
            <a:r>
              <a:rPr lang="el-GR" sz="4800" dirty="0">
                <a:solidFill>
                  <a:srgbClr val="FF0000"/>
                </a:solidFill>
              </a:rPr>
              <a:t>Συμμετοχή στην Πολιτική Ζωή</a:t>
            </a:r>
            <a:br>
              <a:rPr lang="el-GR" sz="4800" dirty="0">
                <a:solidFill>
                  <a:srgbClr val="FF0000"/>
                </a:solidFill>
              </a:rPr>
            </a:br>
            <a:endParaRPr lang="el-GR" sz="4800" dirty="0">
              <a:solidFill>
                <a:srgbClr val="FF0000"/>
              </a:solidFill>
            </a:endParaRP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EC48DF45-4373-D03C-3B13-03E70230F6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el-GR" sz="4400" dirty="0"/>
              <a:t>Δικαίωμα ψήφου και συμμετοχής στην πολιτική με </a:t>
            </a:r>
            <a:r>
              <a:rPr lang="el-GR" sz="4400" b="1" dirty="0" err="1"/>
              <a:t>προσβάσιμες</a:t>
            </a:r>
            <a:r>
              <a:rPr lang="el-GR" sz="4400" b="1" dirty="0"/>
              <a:t> διαδικασίες και πληροφορίες</a:t>
            </a:r>
            <a:r>
              <a:rPr lang="el-GR" sz="4400" dirty="0"/>
              <a:t>.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17156047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9B4EA1AB-015A-7FD6-1261-D282E2DEF4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0000" y="133350"/>
            <a:ext cx="10571998" cy="1284288"/>
          </a:xfrm>
        </p:spPr>
        <p:txBody>
          <a:bodyPr/>
          <a:lstStyle/>
          <a:p>
            <a:r>
              <a:rPr lang="el-GR" sz="4800" dirty="0">
                <a:solidFill>
                  <a:srgbClr val="FF0000"/>
                </a:solidFill>
              </a:rPr>
              <a:t>Πρόσβαση στη Δικαιοσύνη</a:t>
            </a:r>
            <a:br>
              <a:rPr lang="el-GR" sz="4800" dirty="0">
                <a:solidFill>
                  <a:srgbClr val="FF0000"/>
                </a:solidFill>
              </a:rPr>
            </a:br>
            <a:endParaRPr lang="el-GR" sz="4800" dirty="0">
              <a:solidFill>
                <a:srgbClr val="FF0000"/>
              </a:solidFill>
            </a:endParaRP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C366B115-853F-1DC9-1913-0474466BD10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el-GR" sz="4800" dirty="0"/>
              <a:t>Δικαίωμα συμμετοχής σε όλες τις δικαστικές διαδικασίες με την απαραίτητη υποστήριξη.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6799924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2CD21015-76CB-BF39-E87F-8FC34AE3FD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0000" y="133350"/>
            <a:ext cx="10571998" cy="1284288"/>
          </a:xfrm>
        </p:spPr>
        <p:txBody>
          <a:bodyPr/>
          <a:lstStyle/>
          <a:p>
            <a:r>
              <a:rPr lang="el-GR" sz="4800" dirty="0">
                <a:solidFill>
                  <a:srgbClr val="FF0000"/>
                </a:solidFill>
              </a:rPr>
              <a:t>Προστασία από Βία &amp; Κακοποίηση</a:t>
            </a:r>
            <a:br>
              <a:rPr lang="el-GR" sz="4800" dirty="0">
                <a:solidFill>
                  <a:srgbClr val="FF0000"/>
                </a:solidFill>
              </a:rPr>
            </a:br>
            <a:endParaRPr lang="el-GR" sz="4800" dirty="0">
              <a:solidFill>
                <a:srgbClr val="FF0000"/>
              </a:solidFill>
            </a:endParaRP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7582CE09-8F5C-A46E-D787-B602FD13D38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el-GR" sz="4400" dirty="0"/>
              <a:t>Υποχρέωση του κράτους να προστατεύει από </a:t>
            </a:r>
            <a:r>
              <a:rPr lang="el-GR" sz="4400" b="1" dirty="0"/>
              <a:t>βία, εκμετάλλευση και κακοποίηση</a:t>
            </a:r>
            <a:r>
              <a:rPr lang="el-GR" sz="4400" dirty="0"/>
              <a:t>.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03823715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9AF5CCD5-BA3D-5FFC-D018-356CF9BB3F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0000" y="200025"/>
            <a:ext cx="10571998" cy="1217613"/>
          </a:xfrm>
        </p:spPr>
        <p:txBody>
          <a:bodyPr/>
          <a:lstStyle/>
          <a:p>
            <a:r>
              <a:rPr lang="el-GR" sz="4400" dirty="0">
                <a:solidFill>
                  <a:srgbClr val="FF0000"/>
                </a:solidFill>
              </a:rPr>
              <a:t>Επικοινωνία &amp; Πληροφόρηση</a:t>
            </a:r>
            <a:br>
              <a:rPr lang="el-GR" dirty="0"/>
            </a:br>
            <a:endParaRPr lang="el-GR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A515D7C0-0808-DEFC-AFB4-2BB35F6033E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 algn="just">
              <a:buNone/>
            </a:pPr>
            <a:r>
              <a:rPr lang="el-GR" sz="4400" dirty="0"/>
              <a:t>Δικαίωμα πρόσβασης στη πληροφορία μέσω</a:t>
            </a:r>
            <a:br>
              <a:rPr lang="el-GR" sz="4400" dirty="0"/>
            </a:br>
            <a:r>
              <a:rPr lang="el-GR" sz="4400" b="1" dirty="0"/>
              <a:t>νοηματικής γλώσσας, </a:t>
            </a:r>
            <a:r>
              <a:rPr lang="el-GR" sz="4400" b="1" dirty="0" err="1"/>
              <a:t>Braille</a:t>
            </a:r>
            <a:r>
              <a:rPr lang="el-GR" sz="4400" b="1" dirty="0"/>
              <a:t>, απλής γλώσσας, υποστηρικτικών τεχνολογιών</a:t>
            </a:r>
            <a:endParaRPr lang="el-GR" sz="4400" dirty="0"/>
          </a:p>
        </p:txBody>
      </p:sp>
    </p:spTree>
    <p:extLst>
      <p:ext uri="{BB962C8B-B14F-4D97-AF65-F5344CB8AC3E}">
        <p14:creationId xmlns:p14="http://schemas.microsoft.com/office/powerpoint/2010/main" val="352907942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3AF21B6E-3AA1-C573-FF6E-AA0AF427BB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0000" y="0"/>
            <a:ext cx="10571998" cy="1417638"/>
          </a:xfrm>
        </p:spPr>
        <p:txBody>
          <a:bodyPr/>
          <a:lstStyle/>
          <a:p>
            <a:r>
              <a:rPr lang="el-GR" sz="4800" dirty="0">
                <a:solidFill>
                  <a:srgbClr val="FF0000"/>
                </a:solidFill>
              </a:rPr>
              <a:t>Σεβασμός </a:t>
            </a:r>
            <a:r>
              <a:rPr lang="el-GR" sz="4800" dirty="0" err="1">
                <a:solidFill>
                  <a:srgbClr val="FF0000"/>
                </a:solidFill>
              </a:rPr>
              <a:t>Ιδιωτικότητας</a:t>
            </a:r>
            <a:br>
              <a:rPr lang="el-GR" sz="4800" dirty="0">
                <a:solidFill>
                  <a:srgbClr val="FF0000"/>
                </a:solidFill>
              </a:rPr>
            </a:br>
            <a:endParaRPr lang="el-GR" sz="4800" dirty="0">
              <a:solidFill>
                <a:srgbClr val="FF0000"/>
              </a:solidFill>
            </a:endParaRP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5511EB6A-E1ED-2B46-A26F-0C9A9F1A559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el-GR" sz="4400" dirty="0"/>
              <a:t>Προστασία προσωπικών δεδομένων και ιδιωτικής ζωής.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06184338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3F047021-D070-D47F-7837-41C51E87DD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0000" y="142875"/>
            <a:ext cx="10571998" cy="1274763"/>
          </a:xfrm>
        </p:spPr>
        <p:txBody>
          <a:bodyPr/>
          <a:lstStyle/>
          <a:p>
            <a:r>
              <a:rPr lang="el-GR" sz="4800" dirty="0">
                <a:solidFill>
                  <a:srgbClr val="FF0000"/>
                </a:solidFill>
              </a:rPr>
              <a:t>Οικογένεια &amp; </a:t>
            </a:r>
            <a:r>
              <a:rPr lang="el-GR" sz="4800" dirty="0" err="1">
                <a:solidFill>
                  <a:srgbClr val="FF0000"/>
                </a:solidFill>
              </a:rPr>
              <a:t>Γονεϊκότητα</a:t>
            </a:r>
            <a:br>
              <a:rPr lang="el-GR" dirty="0"/>
            </a:br>
            <a:endParaRPr lang="el-GR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DD2BDC87-7D3A-C2B6-1DBA-96B0966EA4B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el-GR" sz="4400" dirty="0"/>
              <a:t>Ίσα δικαιώματα σε οικογενειακές σχέσεις, γάμο και υποστήριξη γονέων με αναπηρία.</a:t>
            </a:r>
          </a:p>
          <a:p>
            <a:pPr marL="0" indent="0" algn="just">
              <a:buNone/>
            </a:pPr>
            <a:r>
              <a:rPr lang="el-GR" sz="4400" dirty="0"/>
              <a:t> </a:t>
            </a:r>
          </a:p>
          <a:p>
            <a:pPr marL="0" indent="0">
              <a:buNone/>
            </a:pP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09583461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28119BDD-9138-595B-F3DF-F3F10064C4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0000" y="95250"/>
            <a:ext cx="10571998" cy="1322388"/>
          </a:xfrm>
        </p:spPr>
        <p:txBody>
          <a:bodyPr/>
          <a:lstStyle/>
          <a:p>
            <a:r>
              <a:rPr lang="el-GR" sz="4800" dirty="0">
                <a:solidFill>
                  <a:srgbClr val="FF0000"/>
                </a:solidFill>
              </a:rPr>
              <a:t>Αποκατάσταση &amp; Υποστήριξη</a:t>
            </a:r>
            <a:br>
              <a:rPr lang="el-GR" sz="4800" dirty="0">
                <a:solidFill>
                  <a:srgbClr val="FF0000"/>
                </a:solidFill>
              </a:rPr>
            </a:br>
            <a:endParaRPr lang="el-GR" sz="4800" dirty="0">
              <a:solidFill>
                <a:srgbClr val="FF0000"/>
              </a:solidFill>
            </a:endParaRP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1B12B8D4-E46D-793A-9EC7-DB0BBB9BCA7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el-GR" sz="4400" dirty="0"/>
              <a:t>Δικαίωμα σε υπηρεσίες </a:t>
            </a:r>
            <a:r>
              <a:rPr lang="el-GR" sz="4400" b="1" dirty="0"/>
              <a:t>αποκατάστασης, θεραπείας, επανένταξης και υποστηρικτικών τεχνολογιών</a:t>
            </a:r>
            <a:r>
              <a:rPr lang="el-GR" sz="4400" dirty="0"/>
              <a:t>.</a:t>
            </a:r>
          </a:p>
          <a:p>
            <a:pPr marL="0" indent="0">
              <a:buNone/>
            </a:pPr>
            <a:r>
              <a:rPr lang="el-GR" sz="4400" dirty="0"/>
              <a:t> </a:t>
            </a:r>
          </a:p>
          <a:p>
            <a:pPr marL="0" indent="0">
              <a:buNone/>
            </a:pP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6280759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2793FB06-2919-9AB2-CAE7-41CF6DE1DD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0000" y="-238125"/>
            <a:ext cx="10571998" cy="1655763"/>
          </a:xfrm>
        </p:spPr>
        <p:txBody>
          <a:bodyPr/>
          <a:lstStyle/>
          <a:p>
            <a:br>
              <a:rPr lang="el-GR" dirty="0"/>
            </a:br>
            <a:br>
              <a:rPr lang="el-GR" dirty="0"/>
            </a:br>
            <a:br>
              <a:rPr lang="el-GR" dirty="0"/>
            </a:br>
            <a:br>
              <a:rPr lang="el-GR" dirty="0"/>
            </a:br>
            <a:br>
              <a:rPr lang="el-GR" dirty="0"/>
            </a:br>
            <a:br>
              <a:rPr lang="el-GR" dirty="0"/>
            </a:br>
            <a:r>
              <a:rPr lang="el-GR" sz="4800" dirty="0">
                <a:solidFill>
                  <a:srgbClr val="FF0000"/>
                </a:solidFill>
              </a:rPr>
              <a:t>Ισότητα &amp; Μη Διάκριση</a:t>
            </a:r>
            <a:br>
              <a:rPr lang="el-GR" sz="4800" dirty="0"/>
            </a:br>
            <a:endParaRPr lang="el-GR" sz="4800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354C21EB-CADC-7223-13A0-382309CF4F3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el-GR" sz="4400" b="1" dirty="0"/>
              <a:t>Όλα τα άτομα με αναπηρία έχουν δικαίωμα στην ίση μεταχείριση</a:t>
            </a:r>
            <a:r>
              <a:rPr lang="el-GR" sz="4400" dirty="0"/>
              <a:t> σε κάθε τομέα της ζωής – χωρίς αποκλεισμούς λόγω αναπηρίας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3747234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F8BB3A75-5463-8999-DFDD-5A8BB4204D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0000" y="104775"/>
            <a:ext cx="10571998" cy="1312863"/>
          </a:xfrm>
        </p:spPr>
        <p:txBody>
          <a:bodyPr/>
          <a:lstStyle/>
          <a:p>
            <a:r>
              <a:rPr lang="el-GR" sz="4800" dirty="0">
                <a:solidFill>
                  <a:srgbClr val="FF0000"/>
                </a:solidFill>
              </a:rPr>
              <a:t>Προσβασιμότητα</a:t>
            </a:r>
            <a:br>
              <a:rPr lang="el-GR" sz="4800" dirty="0">
                <a:solidFill>
                  <a:srgbClr val="FF0000"/>
                </a:solidFill>
              </a:rPr>
            </a:br>
            <a:endParaRPr lang="el-GR" sz="4800" dirty="0">
              <a:solidFill>
                <a:srgbClr val="FF0000"/>
              </a:solidFill>
            </a:endParaRP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A409093B-9D80-4247-AC21-DA62272051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l-GR" sz="4400" dirty="0"/>
              <a:t>Τα κράτη υποχρεούνται να εξασφαλίζουν </a:t>
            </a:r>
            <a:r>
              <a:rPr lang="el-GR" sz="4400" b="1" dirty="0"/>
              <a:t>προσβασιμότητα στο περιβάλλον, στις μεταφορές, στην πληροφόρηση και στις υπηρεσίες</a:t>
            </a:r>
            <a:r>
              <a:rPr lang="el-GR" sz="4400" dirty="0"/>
              <a:t>, ώστε κανείς να μη μένει πίσω.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7780193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6F5074BD-DD91-81F8-6F6F-FBEB1360E2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4800" dirty="0">
                <a:solidFill>
                  <a:srgbClr val="FF0000"/>
                </a:solidFill>
              </a:rPr>
              <a:t>Ανεξάρτητη Διαβίωση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2B295554-0127-A66A-A312-1C460145A84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el-GR" sz="4400" dirty="0"/>
              <a:t>Κάθε άτομο έχει δικαίωμα να ζει </a:t>
            </a:r>
            <a:r>
              <a:rPr lang="el-GR" sz="4400" b="1" dirty="0"/>
              <a:t>ανεξάρτητα, με επιλογή τόπου διαμονής</a:t>
            </a:r>
            <a:r>
              <a:rPr lang="el-GR" sz="4400" dirty="0"/>
              <a:t> και με την απαραίτητη υποστήριξη για συμμετοχή στην κοινότητα.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0700680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055F1A0C-CC9E-636B-A745-5960D72E6F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0000" y="161925"/>
            <a:ext cx="10571998" cy="1255713"/>
          </a:xfrm>
        </p:spPr>
        <p:txBody>
          <a:bodyPr/>
          <a:lstStyle/>
          <a:p>
            <a:r>
              <a:rPr lang="el-GR" sz="4800" dirty="0">
                <a:solidFill>
                  <a:srgbClr val="FF0000"/>
                </a:solidFill>
              </a:rPr>
              <a:t>Προσωπική Κινητικότητα</a:t>
            </a:r>
            <a:br>
              <a:rPr lang="el-GR" dirty="0">
                <a:solidFill>
                  <a:srgbClr val="FF0000"/>
                </a:solidFill>
              </a:rPr>
            </a:b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DFE2D63E-2608-A424-2350-9CF00BA8C6B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el-GR" sz="4400" dirty="0"/>
              <a:t>Δικαίωμα σε βοηθήματα και τεχνολογίες κινητικότητας, σκύλους οδηγούς και κάθε απαραίτητη υποστήριξη για </a:t>
            </a:r>
            <a:r>
              <a:rPr lang="el-GR" sz="4400" b="1" dirty="0"/>
              <a:t>ελεύθερη μετακίνηση</a:t>
            </a:r>
            <a:r>
              <a:rPr lang="el-GR" sz="4400" dirty="0"/>
              <a:t>.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5422283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E93EB395-30FD-856A-4738-70CF80BC98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0000" y="104775"/>
            <a:ext cx="10571998" cy="1312863"/>
          </a:xfrm>
        </p:spPr>
        <p:txBody>
          <a:bodyPr/>
          <a:lstStyle/>
          <a:p>
            <a:r>
              <a:rPr lang="el-GR" sz="4800" dirty="0">
                <a:solidFill>
                  <a:srgbClr val="FF0000"/>
                </a:solidFill>
              </a:rPr>
              <a:t>Εκπαίδευση χωρίς αποκλεισμούς</a:t>
            </a:r>
            <a:br>
              <a:rPr lang="el-GR" sz="4800" dirty="0"/>
            </a:br>
            <a:endParaRPr lang="el-GR" sz="4800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B8262AF7-95B0-1D25-A3EF-A58A18E2E4D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el-GR" sz="4400" dirty="0"/>
              <a:t>Δικαίωμα σε </a:t>
            </a:r>
            <a:r>
              <a:rPr lang="el-GR" sz="4400" b="1" dirty="0"/>
              <a:t>συμπεριληπτική εκπαίδευση</a:t>
            </a:r>
            <a:r>
              <a:rPr lang="el-GR" sz="4400" dirty="0"/>
              <a:t>, ίσες ευκαιρίες μάθησης, προσαρμοσμένη διδασκαλία, εκπαιδευτικό υλικό, ειδική υποστήριξη όταν χρειάζεται</a:t>
            </a:r>
          </a:p>
        </p:txBody>
      </p:sp>
    </p:spTree>
    <p:extLst>
      <p:ext uri="{BB962C8B-B14F-4D97-AF65-F5344CB8AC3E}">
        <p14:creationId xmlns:p14="http://schemas.microsoft.com/office/powerpoint/2010/main" val="24430970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9DDE8463-6AB2-0C30-0BC0-26499B1439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1288" y="66675"/>
            <a:ext cx="10571998" cy="1341438"/>
          </a:xfrm>
        </p:spPr>
        <p:txBody>
          <a:bodyPr/>
          <a:lstStyle/>
          <a:p>
            <a:r>
              <a:rPr lang="el-GR" sz="4800" dirty="0">
                <a:solidFill>
                  <a:srgbClr val="FF0000"/>
                </a:solidFill>
              </a:rPr>
              <a:t>Υγεία</a:t>
            </a:r>
            <a:br>
              <a:rPr lang="el-GR" sz="4800" dirty="0"/>
            </a:br>
            <a:endParaRPr lang="el-GR" sz="4800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860DF641-5336-97FB-979E-CEA5399685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el-GR" sz="4400" dirty="0"/>
              <a:t>Ίση πρόσβαση σε </a:t>
            </a:r>
            <a:r>
              <a:rPr lang="el-GR" sz="4400" b="1" dirty="0"/>
              <a:t>υπηρεσίες υγείας</a:t>
            </a:r>
            <a:r>
              <a:rPr lang="el-GR" sz="4400" dirty="0"/>
              <a:t>, χωρίς διακρίσεις και με σεβασμό στις ανάγκες του κάθε ατόμου.</a:t>
            </a:r>
          </a:p>
          <a:p>
            <a:pPr marL="0" indent="0" algn="just">
              <a:buNone/>
            </a:pPr>
            <a:endParaRPr lang="el-GR" sz="4400" dirty="0"/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6407606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E5BBAD14-3A34-F779-6D69-6DCB3BF24C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0000" y="76200"/>
            <a:ext cx="10571998" cy="1341438"/>
          </a:xfrm>
        </p:spPr>
        <p:txBody>
          <a:bodyPr/>
          <a:lstStyle/>
          <a:p>
            <a:r>
              <a:rPr lang="el-GR" sz="4800" dirty="0">
                <a:solidFill>
                  <a:srgbClr val="FF0000"/>
                </a:solidFill>
              </a:rPr>
              <a:t>Εργασία</a:t>
            </a:r>
            <a:br>
              <a:rPr lang="el-GR" sz="4800" dirty="0"/>
            </a:br>
            <a:endParaRPr lang="el-GR" sz="4800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44F692DA-F837-F961-C33E-F40AB14515D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el-GR" sz="4800" dirty="0"/>
              <a:t>Δικαίωμα στην </a:t>
            </a:r>
            <a:r>
              <a:rPr lang="el-GR" sz="4800" b="1" dirty="0"/>
              <a:t>απασχόληση</a:t>
            </a:r>
            <a:r>
              <a:rPr lang="el-GR" sz="4800" dirty="0"/>
              <a:t>, με εύλογες προσαρμογές, προστασία από διακρίσεις και ίσες ευκαιρίες.</a:t>
            </a:r>
          </a:p>
          <a:p>
            <a:pPr marL="0" indent="0" algn="just">
              <a:buNone/>
            </a:pPr>
            <a:endParaRPr lang="el-GR" sz="4800" dirty="0"/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47270600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69D66D50-6361-F5BD-FA28-A06C55DD16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0000" y="104775"/>
            <a:ext cx="10571998" cy="1312863"/>
          </a:xfrm>
        </p:spPr>
        <p:txBody>
          <a:bodyPr/>
          <a:lstStyle/>
          <a:p>
            <a:r>
              <a:rPr lang="el-GR" sz="4800" dirty="0">
                <a:solidFill>
                  <a:srgbClr val="FF0000"/>
                </a:solidFill>
              </a:rPr>
              <a:t>Κοινωνική Προστασία</a:t>
            </a:r>
            <a:br>
              <a:rPr lang="el-GR" sz="4800" dirty="0">
                <a:solidFill>
                  <a:srgbClr val="FF0000"/>
                </a:solidFill>
              </a:rPr>
            </a:br>
            <a:endParaRPr lang="el-GR" sz="4800" dirty="0">
              <a:solidFill>
                <a:srgbClr val="FF0000"/>
              </a:solidFill>
            </a:endParaRP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C77705B4-97CC-E143-A560-850159F121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el-GR" sz="4400" dirty="0"/>
              <a:t>Δικαίωμα σε </a:t>
            </a:r>
            <a:r>
              <a:rPr lang="el-GR" sz="4400" b="1" dirty="0"/>
              <a:t>κοινωνικά επιδόματα, αξιοπρεπή διαβίωση, στέγαση και υποστήριξη</a:t>
            </a:r>
            <a:r>
              <a:rPr lang="el-GR" sz="4400" dirty="0"/>
              <a:t> για πλήρη ένταξη στην κοινωνία.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57418628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Αξιομνημόνευτο">
  <a:themeElements>
    <a:clrScheme name="Quotable">
      <a:dk1>
        <a:sysClr val="windowText" lastClr="000000"/>
      </a:dk1>
      <a:lt1>
        <a:sysClr val="window" lastClr="FFFFFF"/>
      </a:lt1>
      <a:dk2>
        <a:srgbClr val="212121"/>
      </a:dk2>
      <a:lt2>
        <a:srgbClr val="636363"/>
      </a:lt2>
      <a:accent1>
        <a:srgbClr val="00C6BB"/>
      </a:accent1>
      <a:accent2>
        <a:srgbClr val="6FEBA0"/>
      </a:accent2>
      <a:accent3>
        <a:srgbClr val="B6DF5E"/>
      </a:accent3>
      <a:accent4>
        <a:srgbClr val="EFB251"/>
      </a:accent4>
      <a:accent5>
        <a:srgbClr val="EF755F"/>
      </a:accent5>
      <a:accent6>
        <a:srgbClr val="ED515C"/>
      </a:accent6>
      <a:hlink>
        <a:srgbClr val="8F8F8F"/>
      </a:hlink>
      <a:folHlink>
        <a:srgbClr val="A5A5A5"/>
      </a:folHlink>
    </a:clrScheme>
    <a:fontScheme name="Quotable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Quotable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lumMod val="105000"/>
              </a:schemeClr>
            </a:gs>
            <a:gs pos="100000">
              <a:schemeClr val="phClr">
                <a:tint val="9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8000"/>
                <a:lumMod val="102000"/>
              </a:schemeClr>
              <a:schemeClr val="phClr">
                <a:shade val="98000"/>
                <a:lumMod val="98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innerShdw blurRad="63500" dist="25400" dir="13500000">
              <a:srgbClr val="000000">
                <a:alpha val="75000"/>
              </a:srgbClr>
            </a:inn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</a:schemeClr>
            </a:gs>
            <a:gs pos="100000">
              <a:schemeClr val="phClr">
                <a:tint val="84000"/>
                <a:shade val="84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90000"/>
                <a:satMod val="120000"/>
                <a:lumMod val="90000"/>
              </a:schemeClr>
            </a:gs>
            <a:gs pos="100000">
              <a:schemeClr val="phClr"/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Quotable" id="{39EC5628-30ED-4578-ACD8-9820EDB8E15A}" vid="{6F3559E9-1A4C-49D8-94D4-F41003531C4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{D6FDCE21-AD3E-48FC-9DCD-2BAA3F23F173}TF422d6a94-b412-4b4b-8b36-ccdb9da8dac8a8d189c8-ead76989f05b</Template>
  <TotalTime>35</TotalTime>
  <Words>319</Words>
  <Application>Microsoft Office PowerPoint</Application>
  <PresentationFormat>Ευρεία οθόνη</PresentationFormat>
  <Paragraphs>34</Paragraphs>
  <Slides>16</Slides>
  <Notes>0</Notes>
  <HiddenSlides>1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2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16</vt:i4>
      </vt:variant>
    </vt:vector>
  </HeadingPairs>
  <TitlesOfParts>
    <vt:vector size="19" baseType="lpstr">
      <vt:lpstr>Century Gothic</vt:lpstr>
      <vt:lpstr>Wingdings 2</vt:lpstr>
      <vt:lpstr>Αξιομνημόνευτο</vt:lpstr>
      <vt:lpstr>3 Δεκεμβρίου –Παγκόσμια Ημέρα ΑμεΑ ΔΙΚΑΙΩΜΑΤΑ ΑΤΟΜΩΝ ΜΕ ΑΝΑΠΗΡΙΑ</vt:lpstr>
      <vt:lpstr>      Ισότητα &amp; Μη Διάκριση </vt:lpstr>
      <vt:lpstr>Προσβασιμότητα </vt:lpstr>
      <vt:lpstr>Ανεξάρτητη Διαβίωση</vt:lpstr>
      <vt:lpstr>Προσωπική Κινητικότητα </vt:lpstr>
      <vt:lpstr>Εκπαίδευση χωρίς αποκλεισμούς </vt:lpstr>
      <vt:lpstr>Υγεία </vt:lpstr>
      <vt:lpstr>Εργασία </vt:lpstr>
      <vt:lpstr>Κοινωνική Προστασία </vt:lpstr>
      <vt:lpstr>Συμμετοχή στην Πολιτική Ζωή </vt:lpstr>
      <vt:lpstr>Πρόσβαση στη Δικαιοσύνη </vt:lpstr>
      <vt:lpstr>Προστασία από Βία &amp; Κακοποίηση </vt:lpstr>
      <vt:lpstr>Επικοινωνία &amp; Πληροφόρηση </vt:lpstr>
      <vt:lpstr>Σεβασμός Ιδιωτικότητας </vt:lpstr>
      <vt:lpstr>Οικογένεια &amp; Γονεϊκότητα </vt:lpstr>
      <vt:lpstr>Αποκατάσταση &amp; Υποστήριξη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ΣΟΦΙΑ ΚΡΑΒΒΑΡΗ</dc:creator>
  <cp:lastModifiedBy>ΣΟΦΙΑ ΚΡΑΒΒΑΡΗ</cp:lastModifiedBy>
  <cp:revision>2</cp:revision>
  <dcterms:created xsi:type="dcterms:W3CDTF">2025-11-29T14:47:09Z</dcterms:created>
  <dcterms:modified xsi:type="dcterms:W3CDTF">2025-11-29T17:19:44Z</dcterms:modified>
</cp:coreProperties>
</file>