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F5A9B49-7042-4E80-ADA4-7057CF9FD46C}" type="datetimeFigureOut">
              <a:rPr lang="el-GR" smtClean="0"/>
              <a:pPr/>
              <a:t>17/1/2024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B0B0A7-875C-420D-8FB7-E90DB7DA6B59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- Ελεύθερη σχεδίαση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Αποτελέσματα ερωτηματολογίου «Σχέση γονείς-σχολείο»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Έρευνα στα πλαίσια της </a:t>
            </a:r>
            <a:r>
              <a:rPr lang="el-GR" dirty="0" err="1" smtClean="0"/>
              <a:t>αυτοαξιολόγησης</a:t>
            </a:r>
            <a:r>
              <a:rPr lang="el-GR" dirty="0" smtClean="0"/>
              <a:t> του 560 Δημοτικό Σχολείο Πάτρας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5: </a:t>
            </a:r>
            <a:r>
              <a:rPr lang="el-GR" sz="2400" dirty="0" smtClean="0"/>
              <a:t>Το σχολείο διασφαλίζει τη δημιουργία κλίματος συνεργασίας, αλληλοεκτίμησης και αλληλοκατανόησης με τους γονείς;  (1: Συμφωνώ - 5: Διαφωνώ)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 εξαιρέσουμε ένα </a:t>
            </a:r>
            <a:r>
              <a:rPr lang="el-GR" dirty="0" smtClean="0">
                <a:solidFill>
                  <a:srgbClr val="FF0000"/>
                </a:solidFill>
              </a:rPr>
              <a:t>14% </a:t>
            </a:r>
            <a:r>
              <a:rPr lang="el-GR" dirty="0" smtClean="0"/>
              <a:t>που διαφωνεί, το γράφημα αποδεικνύει ότι υπάρχει αλληλοκατανόηση μεταξύ γονέων και κηδεμόνων και σχολείου.</a:t>
            </a:r>
            <a:endParaRPr lang="el-GR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357290" y="4071942"/>
            <a:ext cx="6580277" cy="2014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6: </a:t>
            </a:r>
            <a:r>
              <a:rPr lang="el-GR" sz="2400" dirty="0" smtClean="0"/>
              <a:t>Το σχολείο ενημερώνει συστηματικά και υπεύθυνα τους γονείς για την επίδοση και πρόοδο των παιδιών τους;  </a:t>
            </a:r>
            <a:br>
              <a:rPr lang="el-GR" sz="2400" dirty="0" smtClean="0"/>
            </a:br>
            <a:r>
              <a:rPr lang="el-GR" sz="2400" dirty="0" smtClean="0"/>
              <a:t>(1: Συμφωνώ - 5: Διαφωνώ)</a:t>
            </a:r>
            <a:endParaRPr lang="el-GR" sz="2000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043890" cy="2151857"/>
          </a:xfrm>
        </p:spPr>
        <p:txBody>
          <a:bodyPr/>
          <a:lstStyle/>
          <a:p>
            <a:r>
              <a:rPr lang="el-GR" dirty="0" smtClean="0"/>
              <a:t>Πολύ έως απόλυτα ευχαριστημένοι δείχνουν να είναι οι περισσότεροι γονείς με την ενημέρωση για την πρόοδο των παιδιών τους. 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071942"/>
            <a:ext cx="7099264" cy="2257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7: </a:t>
            </a:r>
            <a:r>
              <a:rPr lang="el-GR" sz="2400" dirty="0" smtClean="0"/>
              <a:t>Το σχολείο συνεργάζεται με τους γονείς για την αντιμετώπιση προβλημάτων συμπεριφοράς των παιδιών;</a:t>
            </a:r>
            <a:br>
              <a:rPr lang="el-GR" sz="2400" dirty="0" smtClean="0"/>
            </a:br>
            <a:r>
              <a:rPr lang="el-GR" sz="2400" dirty="0" smtClean="0"/>
              <a:t>(1: Συμφωνώ - 5: Διαφωνώ)</a:t>
            </a:r>
            <a:endParaRPr lang="el-GR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57290" y="4500570"/>
            <a:ext cx="6581775" cy="2076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5 - Θέση περιεχομένου"/>
          <p:cNvSpPr>
            <a:spLocks noGrp="1"/>
          </p:cNvSpPr>
          <p:nvPr>
            <p:ph sz="half" idx="4294967295"/>
          </p:nvPr>
        </p:nvSpPr>
        <p:spPr>
          <a:xfrm>
            <a:off x="571472" y="1928802"/>
            <a:ext cx="7786742" cy="2357454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/>
              <a:t>Ένα ποσοστό 16% θεωρεί ότι δεν υπάρχει σχεδόν καθόλου συνεργασία όσον αφορά τη συνεργασία σχολείου οικογένειας για την αντιμετώπιση προβλημάτων συμπεριφοράς. Μικρό αλλά όχι αμελητέο ποσοστό. Επίσης βλέπουμε ότι ένα 29% θα ήθελε μεγαλύτερη προσπάθεια από την πλευρά του σχολείου γι` αυτό το θέμα.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8: </a:t>
            </a:r>
            <a:r>
              <a:rPr lang="el-GR" sz="2400" dirty="0" smtClean="0"/>
              <a:t>Αισθάνομαι άνετα και φιλικά, όποτε επισκέπτομαι το σχολείο, για να ρωτήσω για την πρόοδο του παιδιού μου;</a:t>
            </a:r>
            <a:br>
              <a:rPr lang="el-GR" sz="2400" dirty="0" smtClean="0"/>
            </a:br>
            <a:r>
              <a:rPr lang="el-GR" sz="2400" dirty="0" smtClean="0"/>
              <a:t>(1: Πάρα πολύ - 5: Καθόλου)</a:t>
            </a:r>
            <a:endParaRPr lang="el-GR" sz="2000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idx="1"/>
          </p:nvPr>
        </p:nvSpPr>
        <p:spPr>
          <a:xfrm>
            <a:off x="457200" y="1935480"/>
            <a:ext cx="8186766" cy="2136462"/>
          </a:xfrm>
        </p:spPr>
        <p:txBody>
          <a:bodyPr/>
          <a:lstStyle/>
          <a:p>
            <a:r>
              <a:rPr lang="el-GR" dirty="0" smtClean="0"/>
              <a:t>Πάρα πολύ ευχαριστημένοι οι γονείς με την υποδοχή και την φιλικότητα των εκπαιδευτικών. Πολύ μικρό το ποσοστό που έχει αντίθετη άποψη.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1000100" y="3929066"/>
            <a:ext cx="7372530" cy="2240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9: </a:t>
            </a:r>
            <a:r>
              <a:rPr lang="el-GR" sz="2400" dirty="0" smtClean="0"/>
              <a:t>Πόσο συχνά επικοινωνείτε (δια ζώσης ή τηλεφωνικά ή με </a:t>
            </a:r>
            <a:r>
              <a:rPr lang="el-GR" sz="2400" dirty="0" err="1" smtClean="0"/>
              <a:t>email</a:t>
            </a:r>
            <a:r>
              <a:rPr lang="el-GR" sz="2400" dirty="0" smtClean="0"/>
              <a:t>) με το σχολείο;    (1: Πάρα πολύ - 5: Καθόλου)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636528"/>
          </a:xfrm>
        </p:spPr>
        <p:txBody>
          <a:bodyPr/>
          <a:lstStyle/>
          <a:p>
            <a:r>
              <a:rPr lang="el-GR" dirty="0" smtClean="0"/>
              <a:t>Δυστυχώς η επικοινωνία των γονέων και κηδεμόνων με το σχολείο δεν είναι η πιο συχνή που θα μπορούσε να είναι. Όπως βλέπουμε από το διάγραμμα, υπάρχει μεγάλο περιθώριο βελτίωσης σε αυτόν τον τομέα.		</a:t>
            </a:r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14818"/>
            <a:ext cx="6964012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10: </a:t>
            </a:r>
            <a:r>
              <a:rPr lang="el-GR" sz="2400" dirty="0" smtClean="0"/>
              <a:t>Συνολικά πως θα χαρακτηρίζατε τη σχέση σας με το σχολείο;   (1: Άριστη- 5: Κακή)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γενική εικόνα όσον αφορά τη σχέση μεταξύ γονέων και κηδεμόνων και σχολείου είναι «πολύ καλή». Μικρό το ποσοστό που δεν είναι ευχαριστημένο. </a:t>
            </a:r>
            <a:endParaRPr lang="el-G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2976" y="4022266"/>
            <a:ext cx="7250177" cy="2208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 συμπεράσματα </a:t>
            </a:r>
            <a:r>
              <a:rPr lang="el-GR" sz="2400" dirty="0" smtClean="0"/>
              <a:t>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sz="2400" dirty="0" smtClean="0"/>
              <a:t>	Οι τομείς που θα πρέπει </a:t>
            </a:r>
            <a:r>
              <a:rPr lang="el-GR" sz="2400" b="1" dirty="0" smtClean="0"/>
              <a:t>να</a:t>
            </a:r>
            <a:r>
              <a:rPr lang="el-GR" sz="2400" dirty="0" smtClean="0"/>
              <a:t> </a:t>
            </a:r>
            <a:r>
              <a:rPr lang="el-GR" sz="2400" b="1" dirty="0" smtClean="0"/>
              <a:t>βελτιωθεί το σχολείο μας </a:t>
            </a:r>
            <a:r>
              <a:rPr lang="el-GR" sz="2400" dirty="0" smtClean="0"/>
              <a:t>είναι οι παρακάτω:</a:t>
            </a:r>
          </a:p>
          <a:p>
            <a:r>
              <a:rPr lang="el-GR" sz="2400" dirty="0" smtClean="0"/>
              <a:t>Στους  μηχανισμούς διερεύνησης των απόψεων και των θέσεων των γονέων</a:t>
            </a:r>
          </a:p>
          <a:p>
            <a:r>
              <a:rPr lang="el-GR" sz="2400" dirty="0" smtClean="0"/>
              <a:t>Στην παροχή ευκαιριών για ενεργή συμμετοχή των γονέων σε δραστηριότητες και πρωτοβουλίες </a:t>
            </a:r>
          </a:p>
          <a:p>
            <a:r>
              <a:rPr lang="el-GR" sz="2400" dirty="0" smtClean="0"/>
              <a:t>Στην συνεργασία με τους γονείς για την αντιμετώπιση προβλημάτων συμπεριφοράς των παιδιών</a:t>
            </a:r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 συμπεράσματα </a:t>
            </a:r>
            <a:r>
              <a:rPr lang="el-GR" sz="2400" dirty="0" smtClean="0"/>
              <a:t>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	</a:t>
            </a:r>
            <a:r>
              <a:rPr lang="el-GR" sz="2400" dirty="0" smtClean="0"/>
              <a:t> Οι τομείς που το σχολείο μας είναι </a:t>
            </a:r>
            <a:r>
              <a:rPr lang="el-GR" sz="2400" b="1" dirty="0" smtClean="0"/>
              <a:t>καλό έως και άριστο</a:t>
            </a:r>
            <a:r>
              <a:rPr lang="el-GR" sz="2400" dirty="0" smtClean="0"/>
              <a:t> είναι οι παρακάτω:</a:t>
            </a:r>
          </a:p>
          <a:p>
            <a:r>
              <a:rPr lang="el-GR" sz="2400" dirty="0" smtClean="0"/>
              <a:t>Στην οργάνωση από το σχολείο διαδικασιών για επικοινωνία σχολείου-οικογένειας</a:t>
            </a:r>
          </a:p>
          <a:p>
            <a:r>
              <a:rPr lang="el-GR" sz="2400" dirty="0" smtClean="0"/>
              <a:t>Στην ενημέρωση και εμπλοκή γονέων στις δραστηριότητες του σχολείου</a:t>
            </a:r>
          </a:p>
          <a:p>
            <a:r>
              <a:rPr lang="el-GR" sz="2400" dirty="0" smtClean="0"/>
              <a:t>Στην συστηματική ενημέρωση των γονέων και κηδεμόνων</a:t>
            </a:r>
          </a:p>
          <a:p>
            <a:r>
              <a:rPr lang="el-GR" sz="2400" dirty="0" smtClean="0"/>
              <a:t>Στην φιλικότητα που νιώθουν οι γονείς και κηδεμόνες όταν έρχονται στον χώρο του σχολείου</a:t>
            </a:r>
          </a:p>
          <a:p>
            <a:r>
              <a:rPr lang="el-GR" sz="2400" dirty="0" smtClean="0"/>
              <a:t>Στην γενική εικόνα όσον αφορά τη σχέση μεταξύ γονέων και κηδεμόνων και σχολείου</a:t>
            </a:r>
          </a:p>
          <a:p>
            <a:pPr>
              <a:buNone/>
            </a:pP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Γενικά συμπεράσματα </a:t>
            </a:r>
            <a:r>
              <a:rPr lang="el-GR" sz="2400" dirty="0" smtClean="0"/>
              <a:t>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Σε </a:t>
            </a:r>
            <a:r>
              <a:rPr lang="el-GR" sz="2800" b="1" dirty="0" smtClean="0"/>
              <a:t>κανέναν τομέα</a:t>
            </a:r>
            <a:r>
              <a:rPr lang="el-GR" sz="2800" dirty="0" smtClean="0"/>
              <a:t> οι γονείς και κηδεμόνες δεν βρήκαν το σχολείο μας </a:t>
            </a:r>
            <a:r>
              <a:rPr lang="el-GR" sz="2800" b="1" dirty="0" smtClean="0"/>
              <a:t>κακό ή απόλυτα κακό</a:t>
            </a:r>
            <a:r>
              <a:rPr lang="el-GR" sz="2800" dirty="0" smtClean="0"/>
              <a:t>. </a:t>
            </a:r>
          </a:p>
          <a:p>
            <a:endParaRPr lang="el-GR" sz="2800" dirty="0" smtClean="0"/>
          </a:p>
          <a:p>
            <a:r>
              <a:rPr lang="el-GR" sz="2800" dirty="0" smtClean="0"/>
              <a:t>Οι </a:t>
            </a:r>
            <a:r>
              <a:rPr lang="el-GR" sz="2800" b="1" dirty="0" smtClean="0"/>
              <a:t>γονείς</a:t>
            </a:r>
            <a:r>
              <a:rPr lang="el-GR" sz="2800" dirty="0" smtClean="0"/>
              <a:t> υστερούν στην </a:t>
            </a:r>
            <a:r>
              <a:rPr lang="el-GR" sz="2800" b="1" dirty="0" smtClean="0"/>
              <a:t>επικοινωνία εκ μέρους τους</a:t>
            </a:r>
            <a:r>
              <a:rPr lang="el-GR" sz="2800" dirty="0" smtClean="0"/>
              <a:t> με το σχολείο. Εδώ θα έπρεπε ίσως η σχολική μονάδα μας να καταφέρει να εντάξει στις </a:t>
            </a:r>
            <a:r>
              <a:rPr lang="el-GR" sz="2800" smtClean="0"/>
              <a:t>συνήθειές </a:t>
            </a:r>
            <a:r>
              <a:rPr lang="el-GR" sz="2800" smtClean="0"/>
              <a:t>τους </a:t>
            </a:r>
            <a:r>
              <a:rPr lang="el-GR" sz="2800" smtClean="0"/>
              <a:t>την </a:t>
            </a:r>
            <a:r>
              <a:rPr lang="el-GR" sz="2800" smtClean="0"/>
              <a:t>επικοινωνία τους </a:t>
            </a:r>
            <a:r>
              <a:rPr lang="el-GR" sz="2800" dirty="0" smtClean="0"/>
              <a:t>με εμάς.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Σας ευχαριστούμε για τον χρόνο σας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Τρόπος έρευνας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Το ερωτηματολόγιο συντάχθηκε στο </a:t>
            </a:r>
            <a:r>
              <a:rPr lang="en-US" dirty="0" smtClean="0"/>
              <a:t>“Google forms” </a:t>
            </a:r>
            <a:r>
              <a:rPr lang="el-GR" dirty="0" smtClean="0"/>
              <a:t>και διαμοιράστηκε ηλεκτρονικά μέσω </a:t>
            </a:r>
            <a:r>
              <a:rPr lang="en-US" dirty="0" smtClean="0"/>
              <a:t>e-mail</a:t>
            </a:r>
            <a:r>
              <a:rPr lang="el-GR" dirty="0" smtClean="0"/>
              <a:t> και αναρτήθηκε στην ιστοσελίδα του σχολείο μας, σε όλους τους γονείς και κηδεμόνες (250) των μαθητών.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Δόθηκε χρονικό όριο δέκα (10) ημερών για να απαντηθεί.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Στατιστική ανάλυση και συμπεράσματα έρευνας  </a:t>
            </a:r>
            <a:r>
              <a:rPr lang="el-GR" sz="2700" dirty="0" smtClean="0"/>
              <a:t>(1)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Το ερωτηματολόγιο απαντήθηκε από 76 γονείς και κηδεμόνες (ποσοστό </a:t>
            </a:r>
            <a:r>
              <a:rPr lang="el-GR" sz="2800" dirty="0" smtClean="0">
                <a:solidFill>
                  <a:srgbClr val="FF0000"/>
                </a:solidFill>
              </a:rPr>
              <a:t>30,4 %</a:t>
            </a:r>
            <a:r>
              <a:rPr lang="el-GR" sz="2800" dirty="0" smtClean="0"/>
              <a:t>). Το ποσοστό είναι πολύ μικρό και </a:t>
            </a:r>
            <a:r>
              <a:rPr lang="el-GR" sz="2800" u="sng" dirty="0" smtClean="0"/>
              <a:t>ίσως όχι αντιπροσωπευτικό </a:t>
            </a:r>
            <a:r>
              <a:rPr lang="el-GR" sz="2800" dirty="0" smtClean="0"/>
              <a:t>της πραγματικότητας.</a:t>
            </a:r>
          </a:p>
          <a:p>
            <a:pPr>
              <a:buNone/>
            </a:pPr>
            <a:endParaRPr lang="el-GR" sz="2800" dirty="0" smtClean="0"/>
          </a:p>
          <a:p>
            <a:r>
              <a:rPr lang="el-GR" sz="2800" dirty="0" smtClean="0"/>
              <a:t>Η συντριπτική πλειοψηφία των γονέων ήταν στην ηλικιακή ομάδα 36-55 (96,1%) όπως και ήταν αναμενόμενο.</a:t>
            </a:r>
          </a:p>
          <a:p>
            <a:endParaRPr lang="el-GR" sz="2400" dirty="0" smtClean="0"/>
          </a:p>
          <a:p>
            <a:endParaRPr lang="el-GR" sz="2400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Στατιστική ανάλυση και συμπεράσματα έρευνας  </a:t>
            </a:r>
            <a:r>
              <a:rPr lang="el-GR" sz="2700" dirty="0" smtClean="0"/>
              <a:t>(2)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Το 86,8% είναι έγγαμοι αλλά και ένα ποσοστό 10,5% είναι διαζευγμένοι. Ένα 2,5% είναι άγαμοι.</a:t>
            </a:r>
          </a:p>
          <a:p>
            <a:endParaRPr lang="el-GR" sz="2800" dirty="0" smtClean="0"/>
          </a:p>
          <a:p>
            <a:r>
              <a:rPr lang="el-GR" sz="2800" dirty="0" smtClean="0"/>
              <a:t>Το μορφωτικό επίπεδο σε ένα σύνολο 69,7% είναι πτυχιούχοι ΑΕΙ/ΤΕΙ ή κάτοχοι μεταπτυχιακού ή διδακτορικού τίτλου. Ένα 27,6% απόφοιτοι Λυκείου και ελάχιστοί είναι πτυχιούχοι Δημοτικού.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Στατιστική ανάλυση και συμπεράσματα </a:t>
            </a:r>
            <a:r>
              <a:rPr lang="el-GR" smtClean="0"/>
              <a:t>έρευνας  </a:t>
            </a:r>
            <a:r>
              <a:rPr lang="el-GR" sz="2700" smtClean="0"/>
              <a:t>(3)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Στις επόμενες διαφάνειες θα παρουσιαστούν τα γραφήματα των απαντήσεων καθώς και κάποια συμπεράσματα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1: </a:t>
            </a:r>
            <a:r>
              <a:rPr lang="el-GR" sz="2400" dirty="0" smtClean="0"/>
              <a:t>Το σχολείο οργανώνει και εφαρμόζει διαδικασίες που διευκολύνουν τη συστηματική επικοινωνία με τους γονείς των μαθητών/τριών;  (1: Συμφωνώ - 5: Διαφωνώ)</a:t>
            </a:r>
            <a:endParaRPr lang="el-GR" sz="2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l-GR" sz="2300" dirty="0" smtClean="0"/>
              <a:t>Από τις απαντήσεις συμπεραίνουμε ότι το 60,6% είναι ευχαριστημένο με την οργάνωση του σχολείου όσον αφορά την διευκόλυνση της επικοινωνίας με τους γονείς. Όμως ένα ποσοστό </a:t>
            </a:r>
            <a:r>
              <a:rPr lang="el-GR" sz="2300" dirty="0" smtClean="0">
                <a:solidFill>
                  <a:srgbClr val="FF0000"/>
                </a:solidFill>
              </a:rPr>
              <a:t>39,4%</a:t>
            </a:r>
            <a:r>
              <a:rPr lang="el-GR" sz="2300" dirty="0" smtClean="0"/>
              <a:t> θα ήθελε να προσπαθήσουμε περισσότερο.</a:t>
            </a:r>
          </a:p>
          <a:p>
            <a:pPr algn="just"/>
            <a:endParaRPr lang="el-GR" sz="2300" dirty="0" smtClean="0"/>
          </a:p>
          <a:p>
            <a:pPr algn="just"/>
            <a:endParaRPr lang="el-GR" sz="23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786190"/>
            <a:ext cx="6072230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72518" cy="114300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Ερώτηση 2:</a:t>
            </a:r>
            <a:r>
              <a:rPr lang="el-GR" sz="2400" dirty="0" smtClean="0"/>
              <a:t>Το σχολείο αναπτύσσει μηχανισμούς διερεύνησης των απόψεων και των θέσεων των γονέων; (1: Συμφωνώ - 5: Διαφωνώ) </a:t>
            </a:r>
            <a:endParaRPr lang="el-GR" sz="2400" dirty="0"/>
          </a:p>
        </p:txBody>
      </p:sp>
      <p:sp>
        <p:nvSpPr>
          <p:cNvPr id="18" name="17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258204" cy="2151857"/>
          </a:xfrm>
        </p:spPr>
        <p:txBody>
          <a:bodyPr/>
          <a:lstStyle/>
          <a:p>
            <a:r>
              <a:rPr lang="el-GR" dirty="0" smtClean="0"/>
              <a:t>Εδώ βλέπουμε ότι το 33% ούτε συμφωνεί αλλά ούτε και διαφωνεί . Όμως το 49% περίπου είναι ευχαριστημένο με τους μηχανισμούς διερεύνησης των απόψεων των γονέων. Ένα </a:t>
            </a:r>
            <a:r>
              <a:rPr lang="el-GR" dirty="0" smtClean="0">
                <a:solidFill>
                  <a:srgbClr val="FF0000"/>
                </a:solidFill>
              </a:rPr>
              <a:t>17%</a:t>
            </a:r>
            <a:r>
              <a:rPr lang="el-GR" dirty="0" smtClean="0"/>
              <a:t> όμως δεν συμφωνεί καθόλου ότι το σχολείο κάνει </a:t>
            </a:r>
            <a:r>
              <a:rPr lang="el-GR" dirty="0" err="1" smtClean="0"/>
              <a:t>ό,τι</a:t>
            </a:r>
            <a:r>
              <a:rPr lang="el-GR" dirty="0" smtClean="0"/>
              <a:t> καλύτερο μπορεί.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1034" name="Picture 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256"/>
            <a:ext cx="6892005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400" b="1" dirty="0" smtClean="0"/>
              <a:t>Ερώτηση 3: </a:t>
            </a:r>
            <a:r>
              <a:rPr lang="el-GR" sz="2400" dirty="0" smtClean="0"/>
              <a:t>Το σχολείο παρέχει ευκαιρίες για ενεργή συμμετοχή των γονέων σε δραστηριότητες και πρωτοβουλίες που αναλαμβάνει το σχολείο;  (1: Συμφωνώ - 5: Διαφωνώ)</a:t>
            </a:r>
            <a:endParaRPr lang="el-GR" sz="2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279338"/>
          </a:xfrm>
        </p:spPr>
        <p:txBody>
          <a:bodyPr/>
          <a:lstStyle/>
          <a:p>
            <a:r>
              <a:rPr lang="el-GR" dirty="0" smtClean="0"/>
              <a:t>Από το παρακάτω γράφημα συμπεραίνουμε ότι η πλειοψηφία των γονέων και κηδεμόνων δεν είναι απόλυτα ευχαριστημένοι με την ευκαιρία που τους δίνεται για ενεργή συμμετοχή. </a:t>
            </a:r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143380"/>
            <a:ext cx="7269527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Ερώτηση 4: </a:t>
            </a:r>
            <a:r>
              <a:rPr lang="el-GR" sz="2400" dirty="0" smtClean="0"/>
              <a:t>Το σχολείο ενημερώνει και εμπλέκει τους γονείς στις δραστηριότητές του;  (1: Συμφωνώ - 5: Διαφωνώ)</a:t>
            </a:r>
            <a:endParaRPr lang="el-GR" sz="2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42976" y="4286256"/>
            <a:ext cx="7140711" cy="2200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6 - Θέση περιεχομένου"/>
          <p:cNvSpPr>
            <a:spLocks noGrp="1"/>
          </p:cNvSpPr>
          <p:nvPr>
            <p:ph sz="half" idx="4294967295"/>
          </p:nvPr>
        </p:nvSpPr>
        <p:spPr>
          <a:xfrm>
            <a:off x="642910" y="1785926"/>
            <a:ext cx="7929618" cy="2428892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Εδώ βλέπουμε μια ελαφρώς βελτιωμένη εικόνα σε σχέση με το προηγούμενο γράφημα. Ναι μεν η πλειοψηφία πάλι δεν είναι απόλυτα ευχαριστημένη με το κατά πόσο εμπλέκονται οι γονείς στις δραστηριότητες του σχολείου , αλλά ένα σύνολο 54% είναι αρκετά ικανοποιημένο.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392</TotalTime>
  <Words>830</Words>
  <Application>Microsoft Office PowerPoint</Application>
  <PresentationFormat>Προβολή στην οθόνη (4:3)</PresentationFormat>
  <Paragraphs>57</Paragraphs>
  <Slides>19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Ροή</vt:lpstr>
      <vt:lpstr>Αποτελέσματα ερωτηματολογίου «Σχέση γονείς-σχολείο»</vt:lpstr>
      <vt:lpstr>Τρόπος έρευνας</vt:lpstr>
      <vt:lpstr>Στατιστική ανάλυση και συμπεράσματα έρευνας  (1)</vt:lpstr>
      <vt:lpstr>Στατιστική ανάλυση και συμπεράσματα έρευνας  (2)</vt:lpstr>
      <vt:lpstr>Στατιστική ανάλυση και συμπεράσματα έρευνας  (3)</vt:lpstr>
      <vt:lpstr>Ερώτηση 1: Το σχολείο οργανώνει και εφαρμόζει διαδικασίες που διευκολύνουν τη συστηματική επικοινωνία με τους γονείς των μαθητών/τριών;  (1: Συμφωνώ - 5: Διαφωνώ)</vt:lpstr>
      <vt:lpstr>Ερώτηση 2:Το σχολείο αναπτύσσει μηχανισμούς διερεύνησης των απόψεων και των θέσεων των γονέων; (1: Συμφωνώ - 5: Διαφωνώ) </vt:lpstr>
      <vt:lpstr>Ερώτηση 3: Το σχολείο παρέχει ευκαιρίες για ενεργή συμμετοχή των γονέων σε δραστηριότητες και πρωτοβουλίες που αναλαμβάνει το σχολείο;  (1: Συμφωνώ - 5: Διαφωνώ)</vt:lpstr>
      <vt:lpstr>Ερώτηση 4: Το σχολείο ενημερώνει και εμπλέκει τους γονείς στις δραστηριότητές του;  (1: Συμφωνώ - 5: Διαφωνώ)</vt:lpstr>
      <vt:lpstr>Ερώτηση 5: Το σχολείο διασφαλίζει τη δημιουργία κλίματος συνεργασίας, αλληλοεκτίμησης και αλληλοκατανόησης με τους γονείς;  (1: Συμφωνώ - 5: Διαφωνώ)</vt:lpstr>
      <vt:lpstr>Ερώτηση 6: Το σχολείο ενημερώνει συστηματικά και υπεύθυνα τους γονείς για την επίδοση και πρόοδο των παιδιών τους;   (1: Συμφωνώ - 5: Διαφωνώ)</vt:lpstr>
      <vt:lpstr>Ερώτηση 7: Το σχολείο συνεργάζεται με τους γονείς για την αντιμετώπιση προβλημάτων συμπεριφοράς των παιδιών; (1: Συμφωνώ - 5: Διαφωνώ)</vt:lpstr>
      <vt:lpstr>Ερώτηση 8: Αισθάνομαι άνετα και φιλικά, όποτε επισκέπτομαι το σχολείο, για να ρωτήσω για την πρόοδο του παιδιού μου; (1: Πάρα πολύ - 5: Καθόλου)</vt:lpstr>
      <vt:lpstr>Ερώτηση 9: Πόσο συχνά επικοινωνείτε (δια ζώσης ή τηλεφωνικά ή με email) με το σχολείο;    (1: Πάρα πολύ - 5: Καθόλου)</vt:lpstr>
      <vt:lpstr>Ερώτηση 10: Συνολικά πως θα χαρακτηρίζατε τη σχέση σας με το σχολείο;   (1: Άριστη- 5: Κακή)</vt:lpstr>
      <vt:lpstr>Γενικά συμπεράσματα (1)</vt:lpstr>
      <vt:lpstr>Γενικά συμπεράσματα (2)</vt:lpstr>
      <vt:lpstr>Γενικά συμπεράσματα (3)</vt:lpstr>
      <vt:lpstr>Σας ευχαριστούμε για τον χρόνο σας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Spiros Chouliaras</dc:creator>
  <cp:lastModifiedBy>Spiros Chouliaras</cp:lastModifiedBy>
  <cp:revision>48</cp:revision>
  <dcterms:created xsi:type="dcterms:W3CDTF">2024-01-15T07:30:00Z</dcterms:created>
  <dcterms:modified xsi:type="dcterms:W3CDTF">2024-01-17T09:25:18Z</dcterms:modified>
</cp:coreProperties>
</file>